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65" r:id="rId13"/>
    <p:sldId id="277" r:id="rId25"/>
    <p:sldId id="278" r:id="rId26"/>
    <p:sldId id="279" r:id="rId27"/>
    <p:sldId id="257" r:id="rId3"/>
    <p:sldId id="258" r:id="rId4"/>
    <p:sldId id="273" r:id="rId6"/>
    <p:sldId id="261" r:id="rId7"/>
    <p:sldId id="262" r:id="rId8"/>
    <p:sldId id="274" r:id="rId9"/>
    <p:sldId id="263" r:id="rId11"/>
    <p:sldId id="264" r:id="rId12"/>
    <p:sldId id="270" r:id="rId14"/>
    <p:sldId id="271" r:id="rId15"/>
    <p:sldId id="276" r:id="rId24"/>
    <p:sldId id="272" r:id="rId16"/>
    <p:sldId id="267" r:id="rId17"/>
    <p:sldId id="268"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126" y="12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762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2E35"/>
        </a:solidFill>
        <a:effectLst/>
      </p:bgPr>
    </p:bg>
    <p:spTree>
      <p:nvGrpSpPr>
        <p:cNvPr id="1" name=""/>
        <p:cNvGrpSpPr/>
        <p:nvPr/>
      </p:nvGrpSpPr>
      <p:grpSpPr>
        <a:xfrm>
          <a:off x="0" y="0"/>
          <a:ext cx="0" cy="0"/>
          <a:chOff x="0" y="0"/>
          <a:chExt cx="0" cy="0"/>
        </a:xfrm>
      </p:grpSpPr>
      <p:sp>
        <p:nvSpPr>
          <p:cNvPr id="2" name="Shape 0"/>
          <p:cNvSpPr/>
          <p:nvPr/>
        </p:nvSpPr>
        <p:spPr>
          <a:xfrm>
            <a:off x="9966960" y="-1554480"/>
            <a:ext cx="3657600" cy="3657600"/>
          </a:xfrm>
          <a:prstGeom prst="ellipse">
            <a:avLst/>
          </a:prstGeom>
          <a:solidFill>
            <a:srgbClr val="2E7D8A">
              <a:alpha val="16000"/>
            </a:srgbClr>
          </a:solidFill>
          <a:ln w="12700">
            <a:solidFill>
              <a:srgbClr val="333333"/>
            </a:solidFill>
            <a:prstDash val="solid"/>
          </a:ln>
        </p:spPr>
        <p:txBody>
          <a:bodyPr/>
          <a:lstStyle/>
          <a:p>
            <a:endParaRPr lang="en-US"/>
          </a:p>
        </p:txBody>
      </p:sp>
      <p:sp>
        <p:nvSpPr>
          <p:cNvPr id="3" name="Shape 1"/>
          <p:cNvSpPr/>
          <p:nvPr/>
        </p:nvSpPr>
        <p:spPr>
          <a:xfrm>
            <a:off x="8961120" y="5394960"/>
            <a:ext cx="2926080" cy="2926080"/>
          </a:xfrm>
          <a:prstGeom prst="ellipse">
            <a:avLst/>
          </a:prstGeom>
          <a:solidFill>
            <a:srgbClr val="C0562E">
              <a:alpha val="12000"/>
            </a:srgbClr>
          </a:solidFill>
          <a:ln w="12700">
            <a:solidFill>
              <a:srgbClr val="333333"/>
            </a:solidFill>
            <a:prstDash val="solid"/>
          </a:ln>
        </p:spPr>
        <p:txBody>
          <a:bodyPr/>
          <a:lstStyle/>
          <a:p>
            <a:endParaRPr lang="en-US"/>
          </a:p>
        </p:txBody>
      </p:sp>
      <p:sp>
        <p:nvSpPr>
          <p:cNvPr id="4" name="Text 2"/>
          <p:cNvSpPr txBox="1"/>
          <p:nvPr/>
        </p:nvSpPr>
        <p:spPr>
          <a:xfrm>
            <a:off x="777240" y="566928"/>
            <a:ext cx="10607040" cy="310896"/>
          </a:xfrm>
          <a:prstGeom prst="rect">
            <a:avLst/>
          </a:prstGeom>
          <a:noFill/>
          <a:ln/>
        </p:spPr>
        <p:txBody>
          <a:bodyPr wrap="square" lIns="0" tIns="0" rIns="0" bIns="0" rtlCol="0" anchor="ctr"/>
          <a:lstStyle/>
          <a:p>
            <a:pPr marL="0" indent="0">
              <a:buNone/>
            </a:pPr>
            <a:r>
              <a:rPr lang="en-US" sz="1200" b="1" kern="0" spc="220" dirty="0">
                <a:solidFill>
                  <a:srgbClr val="E2D3B3"/>
                </a:solidFill>
                <a:latin typeface="Goudy Old Style" pitchFamily="34" charset="0"/>
                <a:ea typeface="Goudy Old Style" pitchFamily="34" charset="-122"/>
                <a:cs typeface="Goudy Old Style" pitchFamily="34" charset="-120"/>
              </a:rPr>
              <a:t>A VISITOR PILOT FOR THE PARK BOARD OF TRUSTEES</a:t>
            </a:r>
            <a:endParaRPr lang="en-US" sz="1200" dirty="0"/>
          </a:p>
        </p:txBody>
      </p:sp>
      <p:sp>
        <p:nvSpPr>
          <p:cNvPr id="5" name="Text 3"/>
          <p:cNvSpPr txBox="1"/>
          <p:nvPr/>
        </p:nvSpPr>
        <p:spPr>
          <a:xfrm>
            <a:off x="777240" y="932688"/>
            <a:ext cx="10607040" cy="868680"/>
          </a:xfrm>
          <a:prstGeom prst="rect">
            <a:avLst/>
          </a:prstGeom>
          <a:noFill/>
          <a:ln/>
        </p:spPr>
        <p:txBody>
          <a:bodyPr wrap="square" lIns="0" tIns="0" rIns="0" bIns="0" rtlCol="0" anchor="ctr"/>
          <a:lstStyle/>
          <a:p>
            <a:pPr marL="0" indent="0">
              <a:buNone/>
            </a:pPr>
            <a:r>
              <a:rPr lang="en-US" sz="4600" b="1" dirty="0">
                <a:solidFill>
                  <a:srgbClr val="FFFFFF"/>
                </a:solidFill>
                <a:latin typeface="Goudy Old Style" pitchFamily="34" charset="0"/>
                <a:ea typeface="Goudy Old Style" pitchFamily="34" charset="-122"/>
                <a:cs typeface="Goudy Old Style" pitchFamily="34" charset="-120"/>
              </a:rPr>
              <a:t>The Galveston HOT Route</a:t>
            </a:r>
            <a:endParaRPr lang="en-US" sz="4600" dirty="0"/>
          </a:p>
        </p:txBody>
      </p:sp>
      <p:sp>
        <p:nvSpPr>
          <p:cNvPr id="6" name="Shape 4"/>
          <p:cNvSpPr/>
          <p:nvPr/>
        </p:nvSpPr>
        <p:spPr>
          <a:xfrm>
            <a:off x="667512" y="2084832"/>
            <a:ext cx="5568696" cy="4041648"/>
          </a:xfrm>
          <a:prstGeom prst="rect">
            <a:avLst/>
          </a:prstGeom>
          <a:solidFill>
            <a:srgbClr val="F0E6D2"/>
          </a:solidFill>
          <a:ln w="12700">
            <a:solidFill>
              <a:srgbClr val="333333"/>
            </a:solidFill>
            <a:prstDash val="solid"/>
          </a:ln>
        </p:spPr>
        <p:txBody>
          <a:bodyPr/>
          <a:lstStyle/>
          <a:p>
            <a:endParaRPr lang="en-US"/>
          </a:p>
        </p:txBody>
      </p:sp>
      <p:pic>
        <p:nvPicPr>
          <p:cNvPr id="7" name="Image 0" descr="stock-postcard.png"/>
          <p:cNvPicPr>
            <a:picLocks noChangeAspect="1"/>
          </p:cNvPicPr>
          <p:nvPr/>
        </p:nvPicPr>
        <p:blipFill>
          <a:blip r:embed="rId2"/>
          <a:stretch>
            <a:fillRect/>
          </a:stretch>
        </p:blipFill>
        <p:spPr>
          <a:xfrm>
            <a:off x="777240" y="2194560"/>
            <a:ext cx="5349240" cy="3822192"/>
          </a:xfrm>
          <a:prstGeom prst="rect">
            <a:avLst/>
          </a:prstGeom>
        </p:spPr>
      </p:pic>
      <p:sp>
        <p:nvSpPr>
          <p:cNvPr id="8" name="Text 5"/>
          <p:cNvSpPr txBox="1"/>
          <p:nvPr/>
        </p:nvSpPr>
        <p:spPr>
          <a:xfrm>
            <a:off x="6720840" y="2468880"/>
            <a:ext cx="4663440" cy="1188720"/>
          </a:xfrm>
          <a:prstGeom prst="rect">
            <a:avLst/>
          </a:prstGeom>
          <a:noFill/>
          <a:ln/>
        </p:spPr>
        <p:txBody>
          <a:bodyPr wrap="square" lIns="0" tIns="0" rIns="0" bIns="0" rtlCol="0" anchor="ctr"/>
          <a:lstStyle/>
          <a:p>
            <a:pPr marL="0" indent="0">
              <a:lnSpc>
                <a:spcPct val="120000"/>
              </a:lnSpc>
              <a:buNone/>
            </a:pPr>
            <a:r>
              <a:rPr lang="en-US" sz="1700" dirty="0">
                <a:solidFill>
                  <a:srgbClr val="C7D6D9"/>
                </a:solidFill>
                <a:latin typeface="Goudy Old Style" pitchFamily="34" charset="0"/>
                <a:ea typeface="Goudy Old Style" pitchFamily="34" charset="-122"/>
                <a:cs typeface="Goudy Old Style" pitchFamily="34" charset="-120"/>
              </a:rPr>
              <a:t>Open-air carts that carry hotel guests and visitors around downtown, from the cruise terminals to their hotels.</a:t>
            </a:r>
            <a:endParaRPr lang="en-US" sz="1700" dirty="0"/>
          </a:p>
        </p:txBody>
      </p:sp>
      <p:sp>
        <p:nvSpPr>
          <p:cNvPr id="9" name="Text 6"/>
          <p:cNvSpPr txBox="1"/>
          <p:nvPr/>
        </p:nvSpPr>
        <p:spPr>
          <a:xfrm>
            <a:off x="6720840" y="3840480"/>
            <a:ext cx="4663440" cy="868680"/>
          </a:xfrm>
          <a:prstGeom prst="rect">
            <a:avLst/>
          </a:prstGeom>
          <a:noFill/>
          <a:ln/>
        </p:spPr>
        <p:txBody>
          <a:bodyPr wrap="square" lIns="0" tIns="0" rIns="0" bIns="0" rtlCol="0" anchor="ctr"/>
          <a:lstStyle/>
          <a:p>
            <a:pPr marL="0" indent="0">
              <a:lnSpc>
                <a:spcPct val="120000"/>
              </a:lnSpc>
              <a:buNone/>
            </a:pPr>
            <a:r>
              <a:rPr lang="en-US" sz="1350" i="1" dirty="0">
                <a:solidFill>
                  <a:srgbClr val="E2D3B3"/>
                </a:solidFill>
                <a:latin typeface="Goudy Old Style" pitchFamily="34" charset="0"/>
                <a:ea typeface="Goudy Old Style" pitchFamily="34" charset="-122"/>
                <a:cs typeface="Goudy Old Style" pitchFamily="34" charset="-120"/>
              </a:rPr>
              <a:t>I'm here to ask for a pilot.</a:t>
            </a:r>
            <a:endParaRPr lang="en-US" sz="1350" dirty="0"/>
          </a:p>
        </p:txBody>
      </p:sp>
      <p:sp>
        <p:nvSpPr>
          <p:cNvPr id="10" name="Text 7"/>
          <p:cNvSpPr txBox="1"/>
          <p:nvPr/>
        </p:nvSpPr>
        <p:spPr>
          <a:xfrm>
            <a:off x="6720840" y="4892040"/>
            <a:ext cx="4663440" cy="329184"/>
          </a:xfrm>
          <a:prstGeom prst="rect">
            <a:avLst/>
          </a:prstGeom>
          <a:noFill/>
          <a:ln/>
        </p:spPr>
        <p:txBody>
          <a:bodyPr wrap="square" lIns="0" tIns="0" rIns="0" bIns="0" rtlCol="0" anchor="ctr"/>
          <a:lstStyle/>
          <a:p>
            <a:pPr marL="0" indent="0">
              <a:buNone/>
            </a:pPr>
            <a:r>
              <a:rPr lang="en-US" sz="1200" dirty="0">
                <a:solidFill>
                  <a:srgbClr val="9FB4B8"/>
                </a:solidFill>
                <a:latin typeface="Goudy Old Style" pitchFamily="34" charset="0"/>
                <a:ea typeface="Goudy Old Style" pitchFamily="34" charset="-122"/>
                <a:cs typeface="Goudy Old Style" pitchFamily="34" charset="-120"/>
              </a:rPr>
              <a:t>Raymond Arce   |   Raymond4Galveston@gmail.com</a:t>
            </a:r>
            <a:endParaRPr lang="en-US" sz="1200" dirty="0"/>
          </a:p>
        </p:txBody>
      </p:sp>
      <p:sp>
        <p:nvSpPr>
          <p:cNvPr id="11" name="Version Stamp"/>
          <p:cNvSpPr txBox="1"/>
          <p:nvPr/>
        </p:nvSpPr>
        <p:spPr>
          <a:xfrm>
            <a:off x="6720840" y="5330952"/>
            <a:ext cx="4663440" cy="329184"/>
          </a:xfrm>
          <a:prstGeom prst="rect">
            <a:avLst/>
          </a:prstGeom>
          <a:noFill/>
          <a:ln/>
        </p:spPr>
        <p:txBody>
          <a:bodyPr wrap="square" lIns="0" tIns="0" rIns="0" bIns="0" rtlCol="0" anchor="ctr"/>
          <a:lstStyle/>
          <a:p>
            <a:pPr marL="0" indent="0">
              <a:buNone/>
            </a:pPr>
            <a:r>
              <a:rPr lang="en-US" sz="1200" dirty="0">
                <a:solidFill>
                  <a:srgbClr val="9FB4B8"/>
                </a:solidFill>
                <a:latin typeface="Goudy Old Style" pitchFamily="34" charset="0"/>
                <a:ea typeface="Goudy Old Style" pitchFamily="34" charset="-122"/>
                <a:cs typeface="Goudy Old Style" pitchFamily="34" charset="-120"/>
              </a:rPr>
              <a:t>Plan Version 2.0   |   October 14, 2026</a:t>
            </a:r>
            <a:endParaRPr lang="en-US" sz="1200" dirty="0"/>
          </a:p>
        </p:txBody>
      </p:sp>
      <p:sp>
        <p:nvSpPr>
          <p:cNvPr id="12"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B8C4CC"/>
                </a:solidFill>
                <a:latin typeface="Goudy Old Style"/>
              </a:rPr>
              <a:t>© 2026 Raymond Arce  ·  Concept first published September 3, 2025  ·  Plan Version 2.0, October 14,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WHO IS ALREADY HERE</a:t>
            </a:r>
            <a:endParaRPr lang="en-US" sz="1200" dirty="0"/>
          </a:p>
        </p:txBody>
      </p:sp>
      <p:sp>
        <p:nvSpPr>
          <p:cNvPr id="3" name="Text 1"/>
          <p:cNvSpPr txBox="1"/>
          <p:nvPr/>
        </p:nvSpPr>
        <p:spPr>
          <a:xfrm>
            <a:off x="777240" y="896112"/>
            <a:ext cx="10332720" cy="1325880"/>
          </a:xfrm>
          <a:prstGeom prst="rect">
            <a:avLst/>
          </a:prstGeom>
          <a:noFill/>
          <a:ln/>
        </p:spPr>
        <p:txBody>
          <a:bodyPr wrap="square" lIns="0" tIns="0" rIns="0" bIns="0" rtlCol="0" anchor="ctr"/>
          <a:lstStyle/>
          <a:p>
            <a:pPr marL="0" indent="0">
              <a:lnSpc>
                <a:spcPct val="110000"/>
              </a:lnSpc>
              <a:buNone/>
            </a:pPr>
            <a:r>
              <a:rPr lang="en-US" sz="3800" b="1" dirty="0">
                <a:solidFill>
                  <a:srgbClr val="0E2E35"/>
                </a:solidFill>
                <a:latin typeface="Goudy Old Style" pitchFamily="34" charset="0"/>
                <a:ea typeface="Goudy Old Style" pitchFamily="34" charset="-122"/>
                <a:cs typeface="Goudy Old Style" pitchFamily="34" charset="-120"/>
              </a:rPr>
              <a:t>They're already here. Let's show them around.</a:t>
            </a:r>
            <a:endParaRPr lang="en-US" sz="3800" dirty="0"/>
          </a:p>
        </p:txBody>
      </p:sp>
      <p:sp>
        <p:nvSpPr>
          <p:cNvPr id="4" name="Shape 2"/>
          <p:cNvSpPr/>
          <p:nvPr/>
        </p:nvSpPr>
        <p:spPr>
          <a:xfrm>
            <a:off x="777240" y="2395728"/>
            <a:ext cx="3200400" cy="1828800"/>
          </a:xfrm>
          <a:prstGeom prst="roundRect">
            <a:avLst>
              <a:gd name="adj" fmla="val 3000"/>
            </a:avLst>
          </a:prstGeom>
          <a:solidFill>
            <a:srgbClr val="EFF2F2"/>
          </a:solidFill>
          <a:ln w="12700">
            <a:solidFill>
              <a:srgbClr val="DFE5E5"/>
            </a:solidFill>
            <a:prstDash val="solid"/>
          </a:ln>
        </p:spPr>
        <p:txBody>
          <a:bodyPr/>
          <a:lstStyle/>
          <a:p>
            <a:endParaRPr lang="en-US"/>
          </a:p>
        </p:txBody>
      </p:sp>
      <p:sp>
        <p:nvSpPr>
          <p:cNvPr id="5" name="Text 3"/>
          <p:cNvSpPr txBox="1"/>
          <p:nvPr/>
        </p:nvSpPr>
        <p:spPr>
          <a:xfrm>
            <a:off x="1033272" y="2615184"/>
            <a:ext cx="2697480" cy="731520"/>
          </a:xfrm>
          <a:prstGeom prst="rect">
            <a:avLst/>
          </a:prstGeom>
          <a:noFill/>
          <a:ln/>
        </p:spPr>
        <p:txBody>
          <a:bodyPr wrap="square" lIns="0" tIns="0" rIns="0" bIns="0" rtlCol="0" anchor="ctr"/>
          <a:lstStyle/>
          <a:p>
            <a:pPr marL="0" indent="0">
              <a:buNone/>
            </a:pPr>
            <a:r>
              <a:rPr lang="en-US" sz="2800" b="1" dirty="0">
                <a:solidFill>
                  <a:srgbClr val="0E2E35"/>
                </a:solidFill>
                <a:latin typeface="Goudy Old Style" pitchFamily="34" charset="0"/>
                <a:ea typeface="Goudy Old Style" pitchFamily="34" charset="-122"/>
                <a:cs typeface="Goudy Old Style" pitchFamily="34" charset="-120"/>
              </a:rPr>
              <a:t>9.1 million</a:t>
            </a:r>
            <a:endParaRPr lang="en-US" sz="2800" dirty="0"/>
          </a:p>
        </p:txBody>
      </p:sp>
      <p:sp>
        <p:nvSpPr>
          <p:cNvPr id="6" name="Text 4"/>
          <p:cNvSpPr txBox="1"/>
          <p:nvPr/>
        </p:nvSpPr>
        <p:spPr>
          <a:xfrm>
            <a:off x="1033272" y="3383280"/>
            <a:ext cx="2697480" cy="640080"/>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Visitors to the island in 2025</a:t>
            </a:r>
            <a:endParaRPr lang="en-US" sz="1500" dirty="0"/>
          </a:p>
        </p:txBody>
      </p:sp>
      <p:sp>
        <p:nvSpPr>
          <p:cNvPr id="7" name="Shape 5"/>
          <p:cNvSpPr/>
          <p:nvPr/>
        </p:nvSpPr>
        <p:spPr>
          <a:xfrm>
            <a:off x="4343400" y="2395728"/>
            <a:ext cx="3200400" cy="1828800"/>
          </a:xfrm>
          <a:prstGeom prst="roundRect">
            <a:avLst>
              <a:gd name="adj" fmla="val 3000"/>
            </a:avLst>
          </a:prstGeom>
          <a:solidFill>
            <a:srgbClr val="0E2E35"/>
          </a:solidFill>
          <a:ln w="12700">
            <a:solidFill>
              <a:srgbClr val="0E2E35"/>
            </a:solidFill>
            <a:prstDash val="solid"/>
          </a:ln>
        </p:spPr>
        <p:txBody>
          <a:bodyPr/>
          <a:lstStyle/>
          <a:p>
            <a:endParaRPr lang="en-US"/>
          </a:p>
        </p:txBody>
      </p:sp>
      <p:sp>
        <p:nvSpPr>
          <p:cNvPr id="8" name="Text 6"/>
          <p:cNvSpPr txBox="1"/>
          <p:nvPr/>
        </p:nvSpPr>
        <p:spPr>
          <a:xfrm>
            <a:off x="4599432" y="2615184"/>
            <a:ext cx="2697480" cy="731520"/>
          </a:xfrm>
          <a:prstGeom prst="rect">
            <a:avLst/>
          </a:prstGeom>
          <a:noFill/>
          <a:ln/>
        </p:spPr>
        <p:txBody>
          <a:bodyPr wrap="square" lIns="0" tIns="0" rIns="0" bIns="0" rtlCol="0" anchor="ctr"/>
          <a:lstStyle/>
          <a:p>
            <a:pPr marL="0" indent="0">
              <a:buNone/>
            </a:pPr>
            <a:r>
              <a:rPr lang="en-US" sz="2800" b="1" dirty="0">
                <a:solidFill>
                  <a:srgbClr val="E2D3B3"/>
                </a:solidFill>
                <a:latin typeface="Goudy Old Style" pitchFamily="34" charset="0"/>
                <a:ea typeface="Goudy Old Style" pitchFamily="34" charset="-122"/>
                <a:cs typeface="Goudy Old Style" pitchFamily="34" charset="-120"/>
              </a:rPr>
              <a:t>1.84 million</a:t>
            </a:r>
            <a:endParaRPr lang="en-US" sz="2800" dirty="0"/>
          </a:p>
        </p:txBody>
      </p:sp>
      <p:sp>
        <p:nvSpPr>
          <p:cNvPr id="9" name="Text 7"/>
          <p:cNvSpPr txBox="1"/>
          <p:nvPr/>
        </p:nvSpPr>
        <p:spPr>
          <a:xfrm>
            <a:off x="4599432" y="3383280"/>
            <a:ext cx="2697480" cy="640080"/>
          </a:xfrm>
          <a:prstGeom prst="rect">
            <a:avLst/>
          </a:prstGeom>
          <a:noFill/>
          <a:ln/>
        </p:spPr>
        <p:txBody>
          <a:bodyPr wrap="square" lIns="0" tIns="0" rIns="0" bIns="0" rtlCol="0" anchor="ctr"/>
          <a:lstStyle/>
          <a:p>
            <a:pPr marL="0" indent="0">
              <a:lnSpc>
                <a:spcPct val="115000"/>
              </a:lnSpc>
              <a:buNone/>
            </a:pPr>
            <a:r>
              <a:rPr lang="en-US" sz="1500" dirty="0">
                <a:solidFill>
                  <a:srgbClr val="C7D6D9"/>
                </a:solidFill>
                <a:latin typeface="Goudy Old Style" pitchFamily="34" charset="0"/>
                <a:ea typeface="Goudy Old Style" pitchFamily="34" charset="-122"/>
                <a:cs typeface="Goudy Old Style" pitchFamily="34" charset="-120"/>
              </a:rPr>
              <a:t>Cruise visitors who board or leave ship here</a:t>
            </a:r>
            <a:endParaRPr lang="en-US" sz="1500" dirty="0"/>
          </a:p>
        </p:txBody>
      </p:sp>
      <p:sp>
        <p:nvSpPr>
          <p:cNvPr id="10" name="Shape 8"/>
          <p:cNvSpPr/>
          <p:nvPr/>
        </p:nvSpPr>
        <p:spPr>
          <a:xfrm>
            <a:off x="7909560" y="2395728"/>
            <a:ext cx="3200400" cy="1828800"/>
          </a:xfrm>
          <a:prstGeom prst="roundRect">
            <a:avLst>
              <a:gd name="adj" fmla="val 3000"/>
            </a:avLst>
          </a:prstGeom>
          <a:solidFill>
            <a:srgbClr val="EFF2F2"/>
          </a:solidFill>
          <a:ln w="12700">
            <a:solidFill>
              <a:srgbClr val="DFE5E5"/>
            </a:solidFill>
            <a:prstDash val="solid"/>
          </a:ln>
        </p:spPr>
        <p:txBody>
          <a:bodyPr/>
          <a:lstStyle/>
          <a:p>
            <a:endParaRPr lang="en-US"/>
          </a:p>
        </p:txBody>
      </p:sp>
      <p:sp>
        <p:nvSpPr>
          <p:cNvPr id="11" name="Text 9"/>
          <p:cNvSpPr txBox="1"/>
          <p:nvPr/>
        </p:nvSpPr>
        <p:spPr>
          <a:xfrm>
            <a:off x="8165592" y="2615184"/>
            <a:ext cx="2697480" cy="731520"/>
          </a:xfrm>
          <a:prstGeom prst="rect">
            <a:avLst/>
          </a:prstGeom>
          <a:noFill/>
          <a:ln/>
        </p:spPr>
        <p:txBody>
          <a:bodyPr wrap="square" lIns="0" tIns="0" rIns="0" bIns="0" rtlCol="0" anchor="ctr"/>
          <a:lstStyle/>
          <a:p>
            <a:pPr marL="0" indent="0">
              <a:buNone/>
            </a:pPr>
            <a:r>
              <a:rPr lang="en-US" sz="2800" b="1" dirty="0">
                <a:solidFill>
                  <a:srgbClr val="0E2E35"/>
                </a:solidFill>
                <a:latin typeface="Goudy Old Style" pitchFamily="34" charset="0"/>
                <a:ea typeface="Goudy Old Style" pitchFamily="34" charset="-122"/>
                <a:cs typeface="Goudy Old Style" pitchFamily="34" charset="-120"/>
              </a:rPr>
              <a:t>60 minutes</a:t>
            </a:r>
            <a:endParaRPr lang="en-US" sz="2800" dirty="0"/>
          </a:p>
        </p:txBody>
      </p:sp>
      <p:sp>
        <p:nvSpPr>
          <p:cNvPr id="12" name="Text 10"/>
          <p:cNvSpPr txBox="1"/>
          <p:nvPr/>
        </p:nvSpPr>
        <p:spPr>
          <a:xfrm>
            <a:off x="8165592" y="3383280"/>
            <a:ext cx="2697480" cy="640080"/>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Trolley wait before noon and after 6 p.m.</a:t>
            </a:r>
            <a:endParaRPr lang="en-US" sz="1500" dirty="0"/>
          </a:p>
        </p:txBody>
      </p:sp>
      <p:sp>
        <p:nvSpPr>
          <p:cNvPr id="13" name="Text 11"/>
          <p:cNvSpPr txBox="1"/>
          <p:nvPr/>
        </p:nvSpPr>
        <p:spPr>
          <a:xfrm>
            <a:off x="777240" y="4480560"/>
            <a:ext cx="10607040" cy="1188720"/>
          </a:xfrm>
          <a:prstGeom prst="rect">
            <a:avLst/>
          </a:prstGeom>
          <a:noFill/>
          <a:ln/>
        </p:spPr>
        <p:txBody>
          <a:bodyPr wrap="square" lIns="0" tIns="0" rIns="0" bIns="0" rtlCol="0" anchor="ctr"/>
          <a:lstStyle/>
          <a:p>
            <a:pPr marL="0" indent="0">
              <a:lnSpc>
                <a:spcPct val="125000"/>
              </a:lnSpc>
              <a:buNone/>
            </a:pPr>
            <a:r>
              <a:rPr lang="en-US" sz="1800" dirty="0">
                <a:solidFill>
                  <a:srgbClr val="0E2E35"/>
                </a:solidFill>
                <a:latin typeface="Goudy Old Style" pitchFamily="34" charset="0"/>
                <a:ea typeface="Goudy Old Style" pitchFamily="34" charset="-122"/>
                <a:cs typeface="Goudy Old Style" pitchFamily="34" charset="-120"/>
              </a:rPr>
              <a:t>In our heat, few people walk far. Most park on one block and stay there. Downtown merchants say cruise guests are not reaching their doors.</a:t>
            </a:r>
            <a:endParaRPr lang="en-US" sz="1800" dirty="0"/>
          </a:p>
        </p:txBody>
      </p:sp>
      <p:sp>
        <p:nvSpPr>
          <p:cNvPr id="14" name="Text 12"/>
          <p:cNvSpPr txBox="1"/>
          <p:nvPr/>
        </p:nvSpPr>
        <p:spPr>
          <a:xfrm>
            <a:off x="777240" y="5989320"/>
            <a:ext cx="10515600" cy="320040"/>
          </a:xfrm>
          <a:prstGeom prst="rect">
            <a:avLst/>
          </a:prstGeom>
          <a:noFill/>
          <a:ln/>
        </p:spPr>
        <p:txBody>
          <a:bodyPr wrap="square" lIns="0" tIns="0" rIns="0" bIns="0" rtlCol="0" anchor="ctr"/>
          <a:lstStyle/>
          <a:p>
            <a:pPr marL="0" indent="0">
              <a:buNone/>
            </a:pPr>
            <a:r>
              <a:rPr lang="en-US" sz="1100" i="1" dirty="0">
                <a:solidFill>
                  <a:srgbClr val="8A9A9E"/>
                </a:solidFill>
                <a:latin typeface="Goudy Old Style" pitchFamily="34" charset="0"/>
                <a:ea typeface="Goudy Old Style" pitchFamily="34" charset="-122"/>
                <a:cs typeface="Goudy Old Style" pitchFamily="34" charset="-120"/>
              </a:rPr>
              <a:t>Visitors: Tourism Economics for the Park Board, 2025 report, May 2026. Trolley: City of Galveston Island Transit, fall 2026. Merchants: The Daily News, Aug. 11, 2026.</a:t>
            </a:r>
            <a:endParaRPr lang="en-US" sz="1100" dirty="0"/>
          </a:p>
        </p:txBody>
      </p:sp>
      <p:sp>
        <p:nvSpPr>
          <p:cNvPr id="15"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stock-strand-tracks.png"/>
          <p:cNvPicPr>
            <a:picLocks noChangeAspect="1"/>
          </p:cNvPicPr>
          <p:nvPr/>
        </p:nvPicPr>
        <p:blipFill>
          <a:blip r:embed="rId2"/>
          <a:srcRect/>
          <a:stretch/>
        </p:blipFill>
        <p:spPr>
          <a:xfrm>
            <a:off x="0" y="0"/>
            <a:ext cx="12161520" cy="6858000"/>
          </a:xfrm>
          <a:prstGeom prst="rect">
            <a:avLst/>
          </a:prstGeom>
        </p:spPr>
      </p:pic>
      <p:sp>
        <p:nvSpPr>
          <p:cNvPr id="3" name="Shape 0"/>
          <p:cNvSpPr/>
          <p:nvPr/>
        </p:nvSpPr>
        <p:spPr>
          <a:xfrm>
            <a:off x="0" y="0"/>
            <a:ext cx="12161520" cy="6858000"/>
          </a:xfrm>
          <a:prstGeom prst="rect">
            <a:avLst/>
          </a:prstGeom>
          <a:solidFill>
            <a:srgbClr val="0E2E35">
              <a:alpha val="48000"/>
            </a:srgbClr>
          </a:solidFill>
          <a:ln w="12700">
            <a:solidFill>
              <a:srgbClr val="333333"/>
            </a:solidFill>
            <a:prstDash val="solid"/>
          </a:ln>
        </p:spPr>
        <p:txBody>
          <a:bodyPr/>
          <a:lstStyle/>
          <a:p>
            <a:endParaRPr lang="en-US"/>
          </a:p>
        </p:txBody>
      </p:sp>
      <p:sp>
        <p:nvSpPr>
          <p:cNvPr id="4" name="Shape 1"/>
          <p:cNvSpPr/>
          <p:nvPr/>
        </p:nvSpPr>
        <p:spPr>
          <a:xfrm>
            <a:off x="0" y="3840480"/>
            <a:ext cx="12161520" cy="3017520"/>
          </a:xfrm>
          <a:prstGeom prst="rect">
            <a:avLst/>
          </a:prstGeom>
          <a:solidFill>
            <a:srgbClr val="0E2E35">
              <a:alpha val="78000"/>
            </a:srgbClr>
          </a:solidFill>
          <a:ln w="12700">
            <a:solidFill>
              <a:srgbClr val="333333"/>
            </a:solidFill>
            <a:prstDash val="solid"/>
          </a:ln>
        </p:spPr>
        <p:txBody>
          <a:bodyPr/>
          <a:lstStyle/>
          <a:p>
            <a:endParaRPr lang="en-US"/>
          </a:p>
        </p:txBody>
      </p:sp>
      <p:sp>
        <p:nvSpPr>
          <p:cNvPr id="5" name="Text 2"/>
          <p:cNvSpPr txBox="1"/>
          <p:nvPr/>
        </p:nvSpPr>
        <p:spPr>
          <a:xfrm>
            <a:off x="822960" y="4206240"/>
            <a:ext cx="8229600" cy="310896"/>
          </a:xfrm>
          <a:prstGeom prst="rect">
            <a:avLst/>
          </a:prstGeom>
          <a:noFill/>
          <a:ln/>
        </p:spPr>
        <p:txBody>
          <a:bodyPr wrap="square" lIns="0" tIns="0" rIns="0" bIns="0" rtlCol="0" anchor="ctr"/>
          <a:lstStyle/>
          <a:p>
            <a:pPr marL="0" indent="0">
              <a:buNone/>
            </a:pPr>
            <a:r>
              <a:rPr lang="en-US" sz="1200" b="1" kern="0" spc="240" dirty="0">
                <a:solidFill>
                  <a:srgbClr val="E2D3B3"/>
                </a:solidFill>
                <a:latin typeface="Goudy Old Style" pitchFamily="34" charset="0"/>
                <a:ea typeface="Goudy Old Style" pitchFamily="34" charset="-122"/>
                <a:cs typeface="Goudy Old Style" pitchFamily="34" charset="-120"/>
              </a:rPr>
              <a:t>EVERY BLOCK HAS SOMETHING TO SEE</a:t>
            </a:r>
            <a:endParaRPr lang="en-US" sz="1200" dirty="0"/>
          </a:p>
        </p:txBody>
      </p:sp>
      <p:sp>
        <p:nvSpPr>
          <p:cNvPr id="6" name="Text 3"/>
          <p:cNvSpPr txBox="1"/>
          <p:nvPr/>
        </p:nvSpPr>
        <p:spPr>
          <a:xfrm>
            <a:off x="822960" y="4535424"/>
            <a:ext cx="10515600" cy="1188720"/>
          </a:xfrm>
          <a:prstGeom prst="rect">
            <a:avLst/>
          </a:prstGeom>
          <a:noFill/>
          <a:ln/>
        </p:spPr>
        <p:txBody>
          <a:bodyPr wrap="square" lIns="0" tIns="0" rIns="0" bIns="0" rtlCol="0" anchor="ctr"/>
          <a:lstStyle/>
          <a:p>
            <a:pPr marL="0" indent="0">
              <a:buNone/>
            </a:pPr>
            <a:r>
              <a:rPr lang="en-US" sz="3800" b="1" dirty="0">
                <a:solidFill>
                  <a:srgbClr val="FFFFFF"/>
                </a:solidFill>
                <a:latin typeface="Goudy Old Style" pitchFamily="34" charset="0"/>
                <a:ea typeface="Goudy Old Style" pitchFamily="34" charset="-122"/>
                <a:cs typeface="Goudy Old Style" pitchFamily="34" charset="-120"/>
              </a:rPr>
              <a:t>If we want to supercharge foot traffic, this is the way to do it.</a:t>
            </a:r>
            <a:endParaRPr lang="en-US" sz="3800" dirty="0"/>
          </a:p>
        </p:txBody>
      </p:sp>
      <p:sp>
        <p:nvSpPr>
          <p:cNvPr id="7" name="Text 4"/>
          <p:cNvSpPr txBox="1"/>
          <p:nvPr/>
        </p:nvSpPr>
        <p:spPr>
          <a:xfrm>
            <a:off x="822960" y="5760720"/>
            <a:ext cx="10058400" cy="566928"/>
          </a:xfrm>
          <a:prstGeom prst="rect">
            <a:avLst/>
          </a:prstGeom>
          <a:noFill/>
          <a:ln/>
        </p:spPr>
        <p:txBody>
          <a:bodyPr wrap="square" lIns="0" tIns="0" rIns="0" bIns="0" rtlCol="0" anchor="ctr"/>
          <a:lstStyle/>
          <a:p>
            <a:pPr marL="0" indent="0">
              <a:lnSpc>
                <a:spcPct val="115000"/>
              </a:lnSpc>
              <a:buNone/>
            </a:pPr>
            <a:r>
              <a:rPr lang="en-US" sz="1800" dirty="0">
                <a:solidFill>
                  <a:srgbClr val="D6E2E4"/>
                </a:solidFill>
                <a:latin typeface="Goudy Old Style" pitchFamily="34" charset="0"/>
                <a:ea typeface="Goudy Old Style" pitchFamily="34" charset="-122"/>
                <a:cs typeface="Goudy Old Style" pitchFamily="34" charset="-120"/>
              </a:rPr>
              <a:t>A short ride puts 95 hotels, bars, restaurants, coffee shops, galleries and clothiers within easy reach.</a:t>
            </a:r>
            <a:endParaRPr lang="en-US" sz="1800" dirty="0"/>
          </a:p>
        </p:txBody>
      </p:sp>
      <p:sp>
        <p:nvSpPr>
          <p:cNvPr id="8"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B8C4CC"/>
                </a:solidFill>
                <a:latin typeface="Goudy Old Style"/>
              </a:rPr>
              <a:t>© 2026 Raymond Arce  ·  Concept first published September 3, 2025  ·  Plan Version 2.0, October 14,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ROUTE</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One lap, from the port to Church Street.</a:t>
            </a:r>
            <a:endParaRPr lang="en-US" sz="3800" dirty="0"/>
          </a:p>
        </p:txBody>
      </p:sp>
      <p:pic>
        <p:nvPicPr>
          <p:cNvPr id="6" name="Picture 3" descr="map_downtown.png"/>
          <p:cNvPicPr>
            <a:picLocks noChangeAspect="1"/>
          </p:cNvPicPr>
          <p:nvPr/>
        </p:nvPicPr>
        <p:blipFill>
          <a:blip r:embed="rId3"/>
          <a:stretch>
            <a:fillRect/>
          </a:stretch>
        </p:blipFill>
        <p:spPr>
          <a:xfrm>
            <a:off x="740664" y="1965960"/>
            <a:ext cx="10698480" cy="4572000"/>
          </a:xfrm>
          <a:prstGeom prst="rect">
            <a:avLst/>
          </a:prstGeom>
        </p:spPr>
      </p:pic>
      <p:sp>
        <p:nvSpPr>
          <p:cNvPr id="5"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CARTS</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Already on our streets.</a:t>
            </a:r>
            <a:endParaRPr lang="en-US" sz="3800" dirty="0"/>
          </a:p>
        </p:txBody>
      </p:sp>
      <p:pic>
        <p:nvPicPr>
          <p:cNvPr id="5" name="Image 0" descr="ch-fountain.png"/>
          <p:cNvPicPr>
            <a:picLocks noChangeAspect="1"/>
          </p:cNvPicPr>
          <p:nvPr/>
        </p:nvPicPr>
        <p:blipFill>
          <a:blip r:embed="rId2"/>
          <a:srcRect/>
          <a:stretch/>
        </p:blipFill>
        <p:spPr>
          <a:xfrm>
            <a:off x="594786" y="1765755"/>
            <a:ext cx="5105400" cy="3702357"/>
          </a:xfrm>
          <a:prstGeom prst="rect">
            <a:avLst/>
          </a:prstGeom>
          <a:ln>
            <a:noFill/>
          </a:ln>
          <a:effectLst>
            <a:outerShdw blurRad="292100" dist="139700" dir="2700000" algn="tl" rotWithShape="0">
              <a:srgbClr val="333333">
                <a:alpha val="65000"/>
              </a:srgbClr>
            </a:outerShdw>
          </a:effectLst>
        </p:spPr>
      </p:pic>
      <p:sp>
        <p:nvSpPr>
          <p:cNvPr id="6" name="Text 3"/>
          <p:cNvSpPr txBox="1"/>
          <p:nvPr/>
        </p:nvSpPr>
        <p:spPr>
          <a:xfrm>
            <a:off x="777240" y="5468112"/>
            <a:ext cx="3319272" cy="566928"/>
          </a:xfrm>
          <a:prstGeom prst="rect">
            <a:avLst/>
          </a:prstGeom>
          <a:noFill/>
          <a:ln/>
        </p:spPr>
        <p:txBody>
          <a:bodyPr wrap="square" lIns="0" tIns="0" rIns="0" bIns="0" rtlCol="0" anchor="ctr"/>
          <a:lstStyle/>
          <a:p>
            <a:pPr marL="0" indent="0">
              <a:lnSpc>
                <a:spcPct val="115000"/>
              </a:lnSpc>
              <a:buNone/>
            </a:pPr>
            <a:r>
              <a:rPr lang="en-US" sz="1500" dirty="0">
                <a:solidFill>
                  <a:srgbClr val="0E2E35"/>
                </a:solidFill>
                <a:latin typeface="Goudy Old Style" pitchFamily="34" charset="0"/>
                <a:ea typeface="Goudy Old Style" pitchFamily="34" charset="-122"/>
                <a:cs typeface="Goudy Old Style" pitchFamily="34" charset="-120"/>
              </a:rPr>
              <a:t>Seven riders and a driver, open to the breeze</a:t>
            </a:r>
            <a:endParaRPr lang="en-US" sz="1500" dirty="0"/>
          </a:p>
        </p:txBody>
      </p:sp>
      <p:sp>
        <p:nvSpPr>
          <p:cNvPr id="8" name="Text 4"/>
          <p:cNvSpPr txBox="1"/>
          <p:nvPr/>
        </p:nvSpPr>
        <p:spPr>
          <a:xfrm>
            <a:off x="7808244" y="5644154"/>
            <a:ext cx="3606516" cy="566928"/>
          </a:xfrm>
          <a:prstGeom prst="rect">
            <a:avLst/>
          </a:prstGeom>
          <a:noFill/>
          <a:ln/>
        </p:spPr>
        <p:txBody>
          <a:bodyPr wrap="square" lIns="0" tIns="0" rIns="0" bIns="0" rtlCol="0" anchor="ctr"/>
          <a:lstStyle/>
          <a:p>
            <a:pPr marL="0" indent="0">
              <a:lnSpc>
                <a:spcPct val="115000"/>
              </a:lnSpc>
              <a:buNone/>
            </a:pPr>
            <a:r>
              <a:rPr lang="en-US" sz="1500" dirty="0">
                <a:solidFill>
                  <a:srgbClr val="0E2E35"/>
                </a:solidFill>
                <a:latin typeface="Goudy Old Style" pitchFamily="34" charset="0"/>
                <a:ea typeface="Goudy Old Style" pitchFamily="34" charset="-122"/>
                <a:cs typeface="Goudy Old Style" pitchFamily="34" charset="-120"/>
              </a:rPr>
              <a:t>Sized for downtown blocks and brick streets</a:t>
            </a:r>
            <a:endParaRPr lang="en-US" sz="1500" dirty="0"/>
          </a:p>
        </p:txBody>
      </p:sp>
      <p:sp>
        <p:nvSpPr>
          <p:cNvPr id="11" name="Text 6"/>
          <p:cNvSpPr txBox="1"/>
          <p:nvPr/>
        </p:nvSpPr>
        <p:spPr>
          <a:xfrm>
            <a:off x="777240" y="6144768"/>
            <a:ext cx="10607040" cy="320040"/>
          </a:xfrm>
          <a:prstGeom prst="rect">
            <a:avLst/>
          </a:prstGeom>
          <a:noFill/>
          <a:ln/>
        </p:spPr>
        <p:txBody>
          <a:bodyPr wrap="square" lIns="0" tIns="0" rIns="0" bIns="0" rtlCol="0" anchor="ctr"/>
          <a:lstStyle/>
          <a:p>
            <a:pPr marL="0" indent="0">
              <a:buNone/>
            </a:pPr>
            <a:r>
              <a:rPr lang="en-US" sz="1100" i="1" dirty="0">
                <a:solidFill>
                  <a:srgbClr val="8A9A9E"/>
                </a:solidFill>
                <a:latin typeface="Goudy Old Style" pitchFamily="34" charset="0"/>
                <a:ea typeface="Goudy Old Style" pitchFamily="34" charset="-122"/>
                <a:cs typeface="Goudy Old Style" pitchFamily="34" charset="-120"/>
              </a:rPr>
              <a:t>Photographs courtesy of Carriage Haus Rentals, Galveston, used with permission.</a:t>
            </a:r>
            <a:endParaRPr lang="en-US" sz="1100" dirty="0"/>
          </a:p>
        </p:txBody>
      </p:sp>
      <p:pic>
        <p:nvPicPr>
          <p:cNvPr id="13" name="Picture 12">
            <a:extLst>
              <a:ext uri="{FF2B5EF4-FFF2-40B4-BE49-F238E27FC236}">
                <a16:creationId xmlns:a16="http://schemas.microsoft.com/office/drawing/2014/main" id="{D5939043-B7FF-3254-1260-FD0102774B8C}"/>
              </a:ext>
            </a:extLst>
          </p:cNvPr>
          <p:cNvPicPr>
            <a:picLocks noChangeAspect="1"/>
          </p:cNvPicPr>
          <p:nvPr/>
        </p:nvPicPr>
        <p:blipFill>
          <a:blip r:embed="rId3"/>
          <a:srcRect l="482" t="4589" r="288" b="5282"/>
          <a:stretch>
            <a:fillRect/>
          </a:stretch>
        </p:blipFill>
        <p:spPr>
          <a:xfrm>
            <a:off x="6969795" y="1765755"/>
            <a:ext cx="4444965" cy="3621505"/>
          </a:xfrm>
          <a:prstGeom prst="rect">
            <a:avLst/>
          </a:prstGeom>
          <a:ln>
            <a:noFill/>
          </a:ln>
          <a:effectLst>
            <a:outerShdw blurRad="292100" dist="139700" dir="2700000" algn="tl" rotWithShape="0">
              <a:srgbClr val="333333">
                <a:alpha val="65000"/>
              </a:srgbClr>
            </a:outerShdw>
          </a:effectLst>
        </p:spPr>
      </p:pic>
      <p:sp>
        <p:nvSpPr>
          <p:cNvPr id="14"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HOW IT WORKS</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Wave. It stops. Hop on.</a:t>
            </a:r>
            <a:endParaRPr lang="en-US" sz="3800" dirty="0"/>
          </a:p>
        </p:txBody>
      </p:sp>
      <p:sp>
        <p:nvSpPr>
          <p:cNvPr id="4" name="Text 2"/>
          <p:cNvSpPr txBox="1"/>
          <p:nvPr/>
        </p:nvSpPr>
        <p:spPr>
          <a:xfrm>
            <a:off x="777240" y="1874520"/>
            <a:ext cx="10241280" cy="457200"/>
          </a:xfrm>
          <a:prstGeom prst="rect">
            <a:avLst/>
          </a:prstGeom>
          <a:noFill/>
          <a:ln/>
        </p:spPr>
        <p:txBody>
          <a:bodyPr wrap="square" lIns="0" tIns="0" rIns="0" bIns="0" rtlCol="0" anchor="ctr"/>
          <a:lstStyle/>
          <a:p>
            <a:pPr marL="0" indent="0">
              <a:buNone/>
            </a:pPr>
            <a:r>
              <a:rPr lang="en-US" sz="2000" dirty="0">
                <a:solidFill>
                  <a:srgbClr val="5E7176"/>
                </a:solidFill>
                <a:latin typeface="Goudy Old Style" pitchFamily="34" charset="0"/>
                <a:ea typeface="Goudy Old Style" pitchFamily="34" charset="-122"/>
                <a:cs typeface="Goudy Old Style" pitchFamily="34" charset="-120"/>
              </a:rPr>
              <a:t>Easier than a trolley, and a lot more fun.</a:t>
            </a:r>
            <a:endParaRPr lang="en-US" sz="2000" dirty="0"/>
          </a:p>
        </p:txBody>
      </p:sp>
      <p:sp>
        <p:nvSpPr>
          <p:cNvPr id="5" name="Shape 3"/>
          <p:cNvSpPr/>
          <p:nvPr/>
        </p:nvSpPr>
        <p:spPr>
          <a:xfrm>
            <a:off x="777240" y="2606040"/>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6" name="Shape 4"/>
          <p:cNvSpPr/>
          <p:nvPr/>
        </p:nvSpPr>
        <p:spPr>
          <a:xfrm>
            <a:off x="1115568" y="2843784"/>
            <a:ext cx="347472" cy="347472"/>
          </a:xfrm>
          <a:prstGeom prst="ellipse">
            <a:avLst/>
          </a:prstGeom>
          <a:solidFill>
            <a:srgbClr val="C0562E"/>
          </a:solidFill>
          <a:ln/>
        </p:spPr>
        <p:txBody>
          <a:bodyPr/>
          <a:lstStyle/>
          <a:p>
            <a:endParaRPr lang="en-US"/>
          </a:p>
        </p:txBody>
      </p:sp>
      <p:sp>
        <p:nvSpPr>
          <p:cNvPr id="7" name="Text 5"/>
          <p:cNvSpPr txBox="1"/>
          <p:nvPr/>
        </p:nvSpPr>
        <p:spPr>
          <a:xfrm>
            <a:off x="1645920" y="2688336"/>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 wristband, not a ticket</a:t>
            </a:r>
            <a:endParaRPr lang="en-US" sz="1700" dirty="0"/>
          </a:p>
        </p:txBody>
      </p:sp>
      <p:sp>
        <p:nvSpPr>
          <p:cNvPr id="8" name="Text 6"/>
          <p:cNvSpPr txBox="1"/>
          <p:nvPr/>
        </p:nvSpPr>
        <p:spPr>
          <a:xfrm>
            <a:off x="5029200" y="2706624"/>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Free with the room at participating hotels. Everyone else buys a $10 day band downtown or by QR code.</a:t>
            </a:r>
            <a:endParaRPr lang="en-US" sz="1500" dirty="0"/>
          </a:p>
        </p:txBody>
      </p:sp>
      <p:sp>
        <p:nvSpPr>
          <p:cNvPr id="9" name="Shape 7"/>
          <p:cNvSpPr/>
          <p:nvPr/>
        </p:nvSpPr>
        <p:spPr>
          <a:xfrm>
            <a:off x="777240" y="3538728"/>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0" name="Shape 8"/>
          <p:cNvSpPr/>
          <p:nvPr/>
        </p:nvSpPr>
        <p:spPr>
          <a:xfrm>
            <a:off x="1115568" y="3776472"/>
            <a:ext cx="347472" cy="347472"/>
          </a:xfrm>
          <a:prstGeom prst="ellipse">
            <a:avLst/>
          </a:prstGeom>
          <a:solidFill>
            <a:srgbClr val="C0562E"/>
          </a:solidFill>
          <a:ln/>
        </p:spPr>
        <p:txBody>
          <a:bodyPr/>
          <a:lstStyle/>
          <a:p>
            <a:endParaRPr lang="en-US"/>
          </a:p>
        </p:txBody>
      </p:sp>
      <p:sp>
        <p:nvSpPr>
          <p:cNvPr id="11" name="Text 9"/>
          <p:cNvSpPr txBox="1"/>
          <p:nvPr/>
        </p:nvSpPr>
        <p:spPr>
          <a:xfrm>
            <a:off x="1645920" y="3621024"/>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Flag it from the curb</a:t>
            </a:r>
            <a:endParaRPr lang="en-US" sz="1700" dirty="0"/>
          </a:p>
        </p:txBody>
      </p:sp>
      <p:sp>
        <p:nvSpPr>
          <p:cNvPr id="12" name="Text 10"/>
          <p:cNvSpPr txBox="1"/>
          <p:nvPr/>
        </p:nvSpPr>
        <p:spPr>
          <a:xfrm>
            <a:off x="5029200" y="3639312"/>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Hold up the band. The next cart pulls over at the curb, never in a travel lane, a crosswalk or on trolley track.</a:t>
            </a:r>
            <a:endParaRPr lang="en-US" sz="1500" dirty="0"/>
          </a:p>
        </p:txBody>
      </p:sp>
      <p:sp>
        <p:nvSpPr>
          <p:cNvPr id="13" name="Shape 11"/>
          <p:cNvSpPr/>
          <p:nvPr/>
        </p:nvSpPr>
        <p:spPr>
          <a:xfrm>
            <a:off x="777240" y="4471416"/>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4" name="Shape 12"/>
          <p:cNvSpPr/>
          <p:nvPr/>
        </p:nvSpPr>
        <p:spPr>
          <a:xfrm>
            <a:off x="1115568" y="4709160"/>
            <a:ext cx="347472" cy="347472"/>
          </a:xfrm>
          <a:prstGeom prst="ellipse">
            <a:avLst/>
          </a:prstGeom>
          <a:solidFill>
            <a:srgbClr val="C0562E"/>
          </a:solidFill>
          <a:ln/>
        </p:spPr>
        <p:txBody>
          <a:bodyPr/>
          <a:lstStyle/>
          <a:p>
            <a:endParaRPr lang="en-US"/>
          </a:p>
        </p:txBody>
      </p:sp>
      <p:sp>
        <p:nvSpPr>
          <p:cNvPr id="15" name="Text 13"/>
          <p:cNvSpPr txBox="1"/>
          <p:nvPr/>
        </p:nvSpPr>
        <p:spPr>
          <a:xfrm>
            <a:off x="1645920" y="4553712"/>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On and off all day</a:t>
            </a:r>
            <a:endParaRPr lang="en-US" sz="1700" dirty="0"/>
          </a:p>
        </p:txBody>
      </p:sp>
      <p:sp>
        <p:nvSpPr>
          <p:cNvPr id="16" name="Text 14"/>
          <p:cNvSpPr txBox="1"/>
          <p:nvPr/>
        </p:nvSpPr>
        <p:spPr>
          <a:xfrm>
            <a:off x="5029200" y="4572000"/>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Shop a block, ride two, stop for lunch. The whole route is the stop.</a:t>
            </a:r>
            <a:endParaRPr lang="en-US" sz="1500" dirty="0"/>
          </a:p>
        </p:txBody>
      </p:sp>
      <p:sp>
        <p:nvSpPr>
          <p:cNvPr id="17" name="Shape 15"/>
          <p:cNvSpPr/>
          <p:nvPr/>
        </p:nvSpPr>
        <p:spPr>
          <a:xfrm>
            <a:off x="777240" y="5404104"/>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8" name="Shape 16"/>
          <p:cNvSpPr/>
          <p:nvPr/>
        </p:nvSpPr>
        <p:spPr>
          <a:xfrm>
            <a:off x="1115568" y="5641848"/>
            <a:ext cx="347472" cy="347472"/>
          </a:xfrm>
          <a:prstGeom prst="ellipse">
            <a:avLst/>
          </a:prstGeom>
          <a:solidFill>
            <a:srgbClr val="C0562E"/>
          </a:solidFill>
          <a:ln/>
        </p:spPr>
        <p:txBody>
          <a:bodyPr/>
          <a:lstStyle/>
          <a:p>
            <a:endParaRPr lang="en-US"/>
          </a:p>
        </p:txBody>
      </p:sp>
      <p:sp>
        <p:nvSpPr>
          <p:cNvPr id="19" name="Text 17"/>
          <p:cNvSpPr txBox="1"/>
          <p:nvPr/>
        </p:nvSpPr>
        <p:spPr>
          <a:xfrm>
            <a:off x="1645920" y="5486400"/>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Open air the whole way</a:t>
            </a:r>
            <a:endParaRPr lang="en-US" sz="1700" dirty="0"/>
          </a:p>
        </p:txBody>
      </p:sp>
      <p:sp>
        <p:nvSpPr>
          <p:cNvPr id="20" name="Text 18"/>
          <p:cNvSpPr txBox="1"/>
          <p:nvPr/>
        </p:nvSpPr>
        <p:spPr>
          <a:xfrm>
            <a:off x="5029200" y="5504688"/>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A ride people remember, and photograph.</a:t>
            </a:r>
            <a:endParaRPr lang="en-US" sz="1500" dirty="0"/>
          </a:p>
        </p:txBody>
      </p:sp>
      <p:sp>
        <p:nvSpPr>
          <p:cNvPr id="21"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4">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APP</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See the carts coming.</a:t>
            </a:r>
            <a:endParaRPr lang="en-US" sz="3800" dirty="0"/>
          </a:p>
        </p:txBody>
      </p:sp>
      <p:sp>
        <p:nvSpPr>
          <p:cNvPr id="4" name="Shape 2"/>
          <p:cNvSpPr/>
          <p:nvPr/>
        </p:nvSpPr>
        <p:spPr>
          <a:xfrm>
            <a:off x="777240" y="2148840"/>
            <a:ext cx="5029200" cy="1691640"/>
          </a:xfrm>
          <a:prstGeom prst="roundRect">
            <a:avLst>
              <a:gd name="adj" fmla="val 3243"/>
            </a:avLst>
          </a:prstGeom>
          <a:solidFill>
            <a:srgbClr val="FFFFFF"/>
          </a:solidFill>
          <a:ln w="12700">
            <a:solidFill>
              <a:srgbClr val="DBE3E3"/>
            </a:solidFill>
            <a:prstDash val="solid"/>
          </a:ln>
        </p:spPr>
        <p:txBody>
          <a:bodyPr/>
          <a:lstStyle/>
          <a:p>
            <a:endParaRPr lang="en-US"/>
          </a:p>
        </p:txBody>
      </p:sp>
      <p:sp>
        <p:nvSpPr>
          <p:cNvPr id="5" name="Shape 3"/>
          <p:cNvSpPr/>
          <p:nvPr/>
        </p:nvSpPr>
        <p:spPr>
          <a:xfrm>
            <a:off x="1097280" y="2468880"/>
            <a:ext cx="365760" cy="365760"/>
          </a:xfrm>
          <a:prstGeom prst="ellipse">
            <a:avLst/>
          </a:prstGeom>
          <a:solidFill>
            <a:srgbClr val="2E7D8A"/>
          </a:solidFill>
          <a:ln/>
        </p:spPr>
        <p:txBody>
          <a:bodyPr/>
          <a:lstStyle/>
          <a:p>
            <a:endParaRPr lang="en-US"/>
          </a:p>
        </p:txBody>
      </p:sp>
      <p:sp>
        <p:nvSpPr>
          <p:cNvPr id="6" name="Text 4"/>
          <p:cNvSpPr txBox="1"/>
          <p:nvPr/>
        </p:nvSpPr>
        <p:spPr>
          <a:xfrm>
            <a:off x="1600200" y="2423160"/>
            <a:ext cx="4023360" cy="411480"/>
          </a:xfrm>
          <a:prstGeom prst="rect">
            <a:avLst/>
          </a:prstGeom>
          <a:noFill/>
          <a:ln/>
        </p:spPr>
        <p:txBody>
          <a:bodyPr wrap="square" lIns="0" tIns="0" rIns="0" bIns="0" rtlCol="0" anchor="ctr"/>
          <a:lstStyle/>
          <a:p>
            <a:pPr marL="0" indent="0">
              <a:buNone/>
            </a:pPr>
            <a:r>
              <a:rPr lang="en-US" sz="1900" b="1" dirty="0">
                <a:solidFill>
                  <a:srgbClr val="0E2E35"/>
                </a:solidFill>
                <a:latin typeface="Goudy Old Style" pitchFamily="34" charset="0"/>
                <a:ea typeface="Goudy Old Style" pitchFamily="34" charset="-122"/>
                <a:cs typeface="Goudy Old Style" pitchFamily="34" charset="-120"/>
              </a:rPr>
              <a:t>A live map</a:t>
            </a:r>
            <a:endParaRPr lang="en-US" sz="1900" dirty="0"/>
          </a:p>
        </p:txBody>
      </p:sp>
      <p:sp>
        <p:nvSpPr>
          <p:cNvPr id="7" name="Text 5"/>
          <p:cNvSpPr txBox="1"/>
          <p:nvPr/>
        </p:nvSpPr>
        <p:spPr>
          <a:xfrm>
            <a:off x="1097280" y="2953512"/>
            <a:ext cx="4434840" cy="777240"/>
          </a:xfrm>
          <a:prstGeom prst="rect">
            <a:avLst/>
          </a:prstGeom>
          <a:noFill/>
          <a:ln/>
        </p:spPr>
        <p:txBody>
          <a:bodyPr wrap="square" lIns="0" tIns="0" rIns="0" bIns="0" rtlCol="0" anchor="ctr"/>
          <a:lstStyle/>
          <a:p>
            <a:pPr marL="0" indent="0">
              <a:lnSpc>
                <a:spcPct val="120000"/>
              </a:lnSpc>
              <a:buNone/>
            </a:pPr>
            <a:r>
              <a:rPr lang="en-US" sz="1550" dirty="0">
                <a:solidFill>
                  <a:srgbClr val="5E7176"/>
                </a:solidFill>
                <a:latin typeface="Goudy Old Style" pitchFamily="34" charset="0"/>
                <a:ea typeface="Goudy Old Style" pitchFamily="34" charset="-122"/>
                <a:cs typeface="Goudy Old Style" pitchFamily="34" charset="-120"/>
              </a:rPr>
              <a:t>Every cart on a live map, like a ride share app, with the businesses on the route marked.</a:t>
            </a:r>
            <a:endParaRPr lang="en-US" sz="1550" dirty="0"/>
          </a:p>
        </p:txBody>
      </p:sp>
      <p:sp>
        <p:nvSpPr>
          <p:cNvPr id="8" name="Shape 6"/>
          <p:cNvSpPr/>
          <p:nvPr/>
        </p:nvSpPr>
        <p:spPr>
          <a:xfrm>
            <a:off x="6355080" y="2148840"/>
            <a:ext cx="5029200" cy="1691640"/>
          </a:xfrm>
          <a:prstGeom prst="roundRect">
            <a:avLst>
              <a:gd name="adj" fmla="val 3243"/>
            </a:avLst>
          </a:prstGeom>
          <a:solidFill>
            <a:srgbClr val="FFFFFF"/>
          </a:solidFill>
          <a:ln w="12700">
            <a:solidFill>
              <a:srgbClr val="DBE3E3"/>
            </a:solidFill>
            <a:prstDash val="solid"/>
          </a:ln>
        </p:spPr>
        <p:txBody>
          <a:bodyPr/>
          <a:lstStyle/>
          <a:p>
            <a:endParaRPr lang="en-US"/>
          </a:p>
        </p:txBody>
      </p:sp>
      <p:sp>
        <p:nvSpPr>
          <p:cNvPr id="9" name="Shape 7"/>
          <p:cNvSpPr/>
          <p:nvPr/>
        </p:nvSpPr>
        <p:spPr>
          <a:xfrm>
            <a:off x="6675120" y="2468880"/>
            <a:ext cx="365760" cy="365760"/>
          </a:xfrm>
          <a:prstGeom prst="ellipse">
            <a:avLst/>
          </a:prstGeom>
          <a:solidFill>
            <a:srgbClr val="2E7D8A"/>
          </a:solidFill>
          <a:ln/>
        </p:spPr>
        <p:txBody>
          <a:bodyPr/>
          <a:lstStyle/>
          <a:p>
            <a:endParaRPr lang="en-US"/>
          </a:p>
        </p:txBody>
      </p:sp>
      <p:sp>
        <p:nvSpPr>
          <p:cNvPr id="10" name="Text 8"/>
          <p:cNvSpPr txBox="1"/>
          <p:nvPr/>
        </p:nvSpPr>
        <p:spPr>
          <a:xfrm>
            <a:off x="7178040" y="2423160"/>
            <a:ext cx="4023360" cy="411480"/>
          </a:xfrm>
          <a:prstGeom prst="rect">
            <a:avLst/>
          </a:prstGeom>
          <a:noFill/>
          <a:ln/>
        </p:spPr>
        <p:txBody>
          <a:bodyPr wrap="square" lIns="0" tIns="0" rIns="0" bIns="0" rtlCol="0" anchor="ctr"/>
          <a:lstStyle/>
          <a:p>
            <a:pPr marL="0" indent="0">
              <a:buNone/>
            </a:pPr>
            <a:r>
              <a:rPr lang="en-US" sz="1900" b="1" dirty="0">
                <a:solidFill>
                  <a:srgbClr val="0E2E35"/>
                </a:solidFill>
                <a:latin typeface="Goudy Old Style" pitchFamily="34" charset="0"/>
                <a:ea typeface="Goudy Old Style" pitchFamily="34" charset="-122"/>
                <a:cs typeface="Goudy Old Style" pitchFamily="34" charset="-120"/>
              </a:rPr>
              <a:t>Step out when it's close</a:t>
            </a:r>
            <a:endParaRPr lang="en-US" sz="1900" dirty="0"/>
          </a:p>
        </p:txBody>
      </p:sp>
      <p:sp>
        <p:nvSpPr>
          <p:cNvPr id="11" name="Text 9"/>
          <p:cNvSpPr txBox="1"/>
          <p:nvPr/>
        </p:nvSpPr>
        <p:spPr>
          <a:xfrm>
            <a:off x="6675120" y="2953512"/>
            <a:ext cx="4434840" cy="777240"/>
          </a:xfrm>
          <a:prstGeom prst="rect">
            <a:avLst/>
          </a:prstGeom>
          <a:noFill/>
          <a:ln/>
        </p:spPr>
        <p:txBody>
          <a:bodyPr wrap="square" lIns="0" tIns="0" rIns="0" bIns="0" rtlCol="0" anchor="ctr"/>
          <a:lstStyle/>
          <a:p>
            <a:pPr marL="0" indent="0">
              <a:lnSpc>
                <a:spcPct val="120000"/>
              </a:lnSpc>
              <a:buNone/>
            </a:pPr>
            <a:r>
              <a:rPr lang="en-US" sz="1550" dirty="0">
                <a:solidFill>
                  <a:srgbClr val="5E7176"/>
                </a:solidFill>
                <a:latin typeface="Goudy Old Style" pitchFamily="34" charset="0"/>
                <a:ea typeface="Goudy Old Style" pitchFamily="34" charset="-122"/>
                <a:cs typeface="Goudy Old Style" pitchFamily="34" charset="-120"/>
              </a:rPr>
              <a:t>Riders see a cart coming, walk to the curb and flag it down.</a:t>
            </a:r>
            <a:endParaRPr lang="en-US" sz="1550" dirty="0"/>
          </a:p>
        </p:txBody>
      </p:sp>
      <p:sp>
        <p:nvSpPr>
          <p:cNvPr id="12" name="Shape 10"/>
          <p:cNvSpPr/>
          <p:nvPr/>
        </p:nvSpPr>
        <p:spPr>
          <a:xfrm>
            <a:off x="777240" y="4069080"/>
            <a:ext cx="5029200" cy="1691640"/>
          </a:xfrm>
          <a:prstGeom prst="roundRect">
            <a:avLst>
              <a:gd name="adj" fmla="val 3243"/>
            </a:avLst>
          </a:prstGeom>
          <a:solidFill>
            <a:srgbClr val="FFFFFF"/>
          </a:solidFill>
          <a:ln w="12700">
            <a:solidFill>
              <a:srgbClr val="DBE3E3"/>
            </a:solidFill>
            <a:prstDash val="solid"/>
          </a:ln>
        </p:spPr>
        <p:txBody>
          <a:bodyPr/>
          <a:lstStyle/>
          <a:p>
            <a:endParaRPr lang="en-US"/>
          </a:p>
        </p:txBody>
      </p:sp>
      <p:sp>
        <p:nvSpPr>
          <p:cNvPr id="13" name="Shape 11"/>
          <p:cNvSpPr/>
          <p:nvPr/>
        </p:nvSpPr>
        <p:spPr>
          <a:xfrm>
            <a:off x="1097280" y="4389120"/>
            <a:ext cx="365760" cy="365760"/>
          </a:xfrm>
          <a:prstGeom prst="ellipse">
            <a:avLst/>
          </a:prstGeom>
          <a:solidFill>
            <a:srgbClr val="2E7D8A"/>
          </a:solidFill>
          <a:ln/>
        </p:spPr>
        <p:txBody>
          <a:bodyPr/>
          <a:lstStyle/>
          <a:p>
            <a:endParaRPr lang="en-US"/>
          </a:p>
        </p:txBody>
      </p:sp>
      <p:sp>
        <p:nvSpPr>
          <p:cNvPr id="14" name="Text 12"/>
          <p:cNvSpPr txBox="1"/>
          <p:nvPr/>
        </p:nvSpPr>
        <p:spPr>
          <a:xfrm>
            <a:off x="1600200" y="4343400"/>
            <a:ext cx="4023360" cy="411480"/>
          </a:xfrm>
          <a:prstGeom prst="rect">
            <a:avLst/>
          </a:prstGeom>
          <a:noFill/>
          <a:ln/>
        </p:spPr>
        <p:txBody>
          <a:bodyPr wrap="square" lIns="0" tIns="0" rIns="0" bIns="0" rtlCol="0" anchor="ctr"/>
          <a:lstStyle/>
          <a:p>
            <a:pPr marL="0" indent="0">
              <a:buNone/>
            </a:pPr>
            <a:r>
              <a:rPr lang="en-US" sz="1900" b="1" dirty="0">
                <a:solidFill>
                  <a:srgbClr val="0E2E35"/>
                </a:solidFill>
                <a:latin typeface="Goudy Old Style" pitchFamily="34" charset="0"/>
                <a:ea typeface="Goudy Old Style" pitchFamily="34" charset="-122"/>
                <a:cs typeface="Goudy Old Style" pitchFamily="34" charset="-120"/>
              </a:rPr>
              <a:t>Scan the wristband</a:t>
            </a:r>
            <a:endParaRPr lang="en-US" sz="1900" dirty="0"/>
          </a:p>
        </p:txBody>
      </p:sp>
      <p:sp>
        <p:nvSpPr>
          <p:cNvPr id="15" name="Text 13"/>
          <p:cNvSpPr txBox="1"/>
          <p:nvPr/>
        </p:nvSpPr>
        <p:spPr>
          <a:xfrm>
            <a:off x="1097280" y="4873752"/>
            <a:ext cx="4434840" cy="777240"/>
          </a:xfrm>
          <a:prstGeom prst="rect">
            <a:avLst/>
          </a:prstGeom>
          <a:noFill/>
          <a:ln/>
        </p:spPr>
        <p:txBody>
          <a:bodyPr wrap="square" lIns="0" tIns="0" rIns="0" bIns="0" rtlCol="0" anchor="ctr"/>
          <a:lstStyle/>
          <a:p>
            <a:pPr marL="0" indent="0">
              <a:lnSpc>
                <a:spcPct val="120000"/>
              </a:lnSpc>
              <a:buNone/>
            </a:pPr>
            <a:r>
              <a:rPr lang="en-US" sz="1550" dirty="0">
                <a:solidFill>
                  <a:srgbClr val="5E7176"/>
                </a:solidFill>
                <a:latin typeface="Goudy Old Style" pitchFamily="34" charset="0"/>
                <a:ea typeface="Goudy Old Style" pitchFamily="34" charset="-122"/>
                <a:cs typeface="Goudy Old Style" pitchFamily="34" charset="-120"/>
              </a:rPr>
              <a:t>A QR code on every band opens the live map in a browser and links to the app.</a:t>
            </a:r>
            <a:endParaRPr lang="en-US" sz="1550" dirty="0"/>
          </a:p>
        </p:txBody>
      </p:sp>
      <p:sp>
        <p:nvSpPr>
          <p:cNvPr id="16" name="Shape 14"/>
          <p:cNvSpPr/>
          <p:nvPr/>
        </p:nvSpPr>
        <p:spPr>
          <a:xfrm>
            <a:off x="6355080" y="4069080"/>
            <a:ext cx="5029200" cy="1691640"/>
          </a:xfrm>
          <a:prstGeom prst="roundRect">
            <a:avLst>
              <a:gd name="adj" fmla="val 3243"/>
            </a:avLst>
          </a:prstGeom>
          <a:solidFill>
            <a:srgbClr val="FFFFFF"/>
          </a:solidFill>
          <a:ln w="12700">
            <a:solidFill>
              <a:srgbClr val="DBE3E3"/>
            </a:solidFill>
            <a:prstDash val="solid"/>
          </a:ln>
        </p:spPr>
        <p:txBody>
          <a:bodyPr/>
          <a:lstStyle/>
          <a:p>
            <a:endParaRPr lang="en-US"/>
          </a:p>
        </p:txBody>
      </p:sp>
      <p:sp>
        <p:nvSpPr>
          <p:cNvPr id="17" name="Shape 15"/>
          <p:cNvSpPr/>
          <p:nvPr/>
        </p:nvSpPr>
        <p:spPr>
          <a:xfrm>
            <a:off x="6675120" y="4389120"/>
            <a:ext cx="365760" cy="365760"/>
          </a:xfrm>
          <a:prstGeom prst="ellipse">
            <a:avLst/>
          </a:prstGeom>
          <a:solidFill>
            <a:srgbClr val="2E7D8A"/>
          </a:solidFill>
          <a:ln/>
        </p:spPr>
        <p:txBody>
          <a:bodyPr/>
          <a:lstStyle/>
          <a:p>
            <a:endParaRPr lang="en-US"/>
          </a:p>
        </p:txBody>
      </p:sp>
      <p:sp>
        <p:nvSpPr>
          <p:cNvPr id="18" name="Text 16"/>
          <p:cNvSpPr txBox="1"/>
          <p:nvPr/>
        </p:nvSpPr>
        <p:spPr>
          <a:xfrm>
            <a:off x="7178040" y="4343400"/>
            <a:ext cx="4023360" cy="411480"/>
          </a:xfrm>
          <a:prstGeom prst="rect">
            <a:avLst/>
          </a:prstGeom>
          <a:noFill/>
          <a:ln/>
        </p:spPr>
        <p:txBody>
          <a:bodyPr wrap="square" lIns="0" tIns="0" rIns="0" bIns="0" rtlCol="0" anchor="ctr"/>
          <a:lstStyle/>
          <a:p>
            <a:pPr marL="0" indent="0">
              <a:buNone/>
            </a:pPr>
            <a:r>
              <a:rPr lang="en-US" sz="1900" b="1" dirty="0">
                <a:solidFill>
                  <a:srgbClr val="0E2E35"/>
                </a:solidFill>
                <a:latin typeface="Goudy Old Style" pitchFamily="34" charset="0"/>
                <a:ea typeface="Goudy Old Style" pitchFamily="34" charset="-122"/>
                <a:cs typeface="Goudy Old Style" pitchFamily="34" charset="-120"/>
              </a:rPr>
              <a:t>A record for the Board</a:t>
            </a:r>
            <a:endParaRPr lang="en-US" sz="1900" dirty="0"/>
          </a:p>
        </p:txBody>
      </p:sp>
      <p:sp>
        <p:nvSpPr>
          <p:cNvPr id="19" name="Text 17"/>
          <p:cNvSpPr txBox="1"/>
          <p:nvPr/>
        </p:nvSpPr>
        <p:spPr>
          <a:xfrm>
            <a:off x="6675120" y="4873752"/>
            <a:ext cx="4434840" cy="777240"/>
          </a:xfrm>
          <a:prstGeom prst="rect">
            <a:avLst/>
          </a:prstGeom>
          <a:noFill/>
          <a:ln/>
        </p:spPr>
        <p:txBody>
          <a:bodyPr wrap="square" lIns="0" tIns="0" rIns="0" bIns="0" rtlCol="0" anchor="ctr"/>
          <a:lstStyle/>
          <a:p>
            <a:pPr marL="0" indent="0">
              <a:lnSpc>
                <a:spcPct val="120000"/>
              </a:lnSpc>
              <a:buNone/>
            </a:pPr>
            <a:r>
              <a:rPr lang="en-US" sz="1550" dirty="0">
                <a:solidFill>
                  <a:srgbClr val="5E7176"/>
                </a:solidFill>
                <a:latin typeface="Goudy Old Style" pitchFamily="34" charset="0"/>
                <a:ea typeface="Goudy Old Style" pitchFamily="34" charset="-122"/>
                <a:cs typeface="Goudy Old Style" pitchFamily="34" charset="-120"/>
              </a:rPr>
              <a:t>Cart locations and wristband scans show who rides, where and when, and how many are hotel guests.</a:t>
            </a:r>
            <a:endParaRPr lang="en-US" sz="1550" dirty="0"/>
          </a:p>
        </p:txBody>
      </p:sp>
      <p:sp>
        <p:nvSpPr>
          <p:cNvPr id="20"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A GUEST'S DAY</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Park once. Enjoy the day.</a:t>
            </a:r>
            <a:endParaRPr lang="en-US" sz="3800" dirty="0"/>
          </a:p>
        </p:txBody>
      </p:sp>
      <p:sp>
        <p:nvSpPr>
          <p:cNvPr id="4" name="Text 2"/>
          <p:cNvSpPr txBox="1"/>
          <p:nvPr/>
        </p:nvSpPr>
        <p:spPr>
          <a:xfrm>
            <a:off x="777240" y="1874520"/>
            <a:ext cx="10424160" cy="603504"/>
          </a:xfrm>
          <a:prstGeom prst="rect">
            <a:avLst/>
          </a:prstGeom>
          <a:noFill/>
          <a:ln/>
        </p:spPr>
        <p:txBody>
          <a:bodyPr wrap="square" lIns="0" tIns="0" rIns="0" bIns="0" rtlCol="0" anchor="ctr"/>
          <a:lstStyle/>
          <a:p>
            <a:pPr marL="0" indent="0">
              <a:buNone/>
            </a:pPr>
            <a:r>
              <a:rPr lang="en-US" sz="1800" dirty="0">
                <a:latin typeface="Goudy Old Style" pitchFamily="34" charset="0"/>
                <a:ea typeface="Goudy Old Style" pitchFamily="34" charset="-122"/>
                <a:cs typeface="Goudy Old Style" pitchFamily="34" charset="-120"/>
              </a:rPr>
              <a:t>Leave the car and take in the town.</a:t>
            </a:r>
            <a:endParaRPr lang="en-US" sz="1800" dirty="0"/>
          </a:p>
        </p:txBody>
      </p:sp>
      <p:sp>
        <p:nvSpPr>
          <p:cNvPr id="5" name="Shape 3"/>
          <p:cNvSpPr/>
          <p:nvPr/>
        </p:nvSpPr>
        <p:spPr>
          <a:xfrm>
            <a:off x="777240" y="2606040"/>
            <a:ext cx="3319272" cy="3246120"/>
          </a:xfrm>
          <a:prstGeom prst="roundRect">
            <a:avLst>
              <a:gd name="adj" fmla="val 1690"/>
            </a:avLst>
          </a:prstGeom>
          <a:solidFill>
            <a:srgbClr val="FFFFFF"/>
          </a:solidFill>
          <a:ln w="12700">
            <a:solidFill>
              <a:srgbClr val="DBE3E3"/>
            </a:solidFill>
            <a:prstDash val="solid"/>
          </a:ln>
        </p:spPr>
        <p:txBody>
          <a:bodyPr/>
          <a:lstStyle/>
          <a:p>
            <a:endParaRPr lang="en-US"/>
          </a:p>
        </p:txBody>
      </p:sp>
      <p:sp>
        <p:nvSpPr>
          <p:cNvPr id="6" name="Shape 4"/>
          <p:cNvSpPr/>
          <p:nvPr/>
        </p:nvSpPr>
        <p:spPr>
          <a:xfrm>
            <a:off x="1078992" y="2880360"/>
            <a:ext cx="457200" cy="457200"/>
          </a:xfrm>
          <a:prstGeom prst="ellipse">
            <a:avLst/>
          </a:prstGeom>
          <a:solidFill>
            <a:srgbClr val="2E7D8A"/>
          </a:solidFill>
          <a:ln/>
        </p:spPr>
        <p:txBody>
          <a:bodyPr/>
          <a:lstStyle/>
          <a:p>
            <a:endParaRPr lang="en-US"/>
          </a:p>
        </p:txBody>
      </p:sp>
      <p:sp>
        <p:nvSpPr>
          <p:cNvPr id="7" name="Text 5"/>
          <p:cNvSpPr txBox="1"/>
          <p:nvPr/>
        </p:nvSpPr>
        <p:spPr>
          <a:xfrm>
            <a:off x="1078992" y="2880360"/>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Goudy Old Style" pitchFamily="34" charset="0"/>
                <a:ea typeface="Goudy Old Style" pitchFamily="34" charset="-122"/>
                <a:cs typeface="Goudy Old Style" pitchFamily="34" charset="-120"/>
              </a:rPr>
              <a:t>1</a:t>
            </a:r>
            <a:endParaRPr lang="en-US" sz="1700" dirty="0"/>
          </a:p>
        </p:txBody>
      </p:sp>
      <p:sp>
        <p:nvSpPr>
          <p:cNvPr id="8" name="Text 6"/>
          <p:cNvSpPr txBox="1"/>
          <p:nvPr/>
        </p:nvSpPr>
        <p:spPr>
          <a:xfrm>
            <a:off x="1078992" y="3400000"/>
            <a:ext cx="2743200" cy="658368"/>
          </a:xfrm>
          <a:prstGeom prst="rect">
            <a:avLst/>
          </a:prstGeom>
          <a:noFill/>
          <a:ln/>
        </p:spPr>
        <p:txBody>
          <a:bodyPr wrap="square" lIns="0" tIns="0" rIns="0" bIns="0" rtlCol="0" anchor="ctr"/>
          <a:lstStyle/>
          <a:p>
            <a:pPr marL="0" indent="0">
              <a:buNone/>
            </a:pPr>
            <a:r>
              <a:rPr lang="en-US" sz="2000" b="1" dirty="0">
                <a:solidFill>
                  <a:srgbClr val="0E2E35"/>
                </a:solidFill>
                <a:latin typeface="Goudy Old Style" pitchFamily="34" charset="0"/>
                <a:ea typeface="Goudy Old Style" pitchFamily="34" charset="-122"/>
                <a:cs typeface="Goudy Old Style" pitchFamily="34" charset="-120"/>
              </a:rPr>
              <a:t>Park once</a:t>
            </a:r>
            <a:endParaRPr lang="en-US" sz="2000" dirty="0"/>
          </a:p>
        </p:txBody>
      </p:sp>
      <p:sp>
        <p:nvSpPr>
          <p:cNvPr id="9" name="Text 7"/>
          <p:cNvSpPr txBox="1"/>
          <p:nvPr/>
        </p:nvSpPr>
        <p:spPr>
          <a:xfrm>
            <a:off x="1078992" y="4080000"/>
            <a:ext cx="2743200" cy="1572768"/>
          </a:xfrm>
          <a:prstGeom prst="rect">
            <a:avLst/>
          </a:prstGeom>
          <a:noFill/>
          <a:ln/>
        </p:spPr>
        <p:txBody>
          <a:bodyPr wrap="square" lIns="0" tIns="0" rIns="0" bIns="0" rtlCol="0" anchor="ctr"/>
          <a:lstStyle/>
          <a:p>
            <a:pPr marL="0" indent="0">
              <a:lnSpc>
                <a:spcPct val="120000"/>
              </a:lnSpc>
              <a:buNone/>
            </a:pPr>
            <a:r>
              <a:rPr lang="en-US" sz="1700" dirty="0">
                <a:latin typeface="Goudy Old Style" pitchFamily="34" charset="0"/>
                <a:ea typeface="Goudy Old Style" pitchFamily="34" charset="-122"/>
                <a:cs typeface="Goudy Old Style" pitchFamily="34" charset="-120"/>
              </a:rPr>
              <a:t>Leave the car at the hotel or a downtown garage for the day.</a:t>
            </a:r>
            <a:endParaRPr lang="en-US" sz="1700" dirty="0"/>
          </a:p>
        </p:txBody>
      </p:sp>
      <p:sp>
        <p:nvSpPr>
          <p:cNvPr id="10" name="Shape 8"/>
          <p:cNvSpPr/>
          <p:nvPr/>
        </p:nvSpPr>
        <p:spPr>
          <a:xfrm>
            <a:off x="4416552" y="2606040"/>
            <a:ext cx="3319272" cy="3246120"/>
          </a:xfrm>
          <a:prstGeom prst="roundRect">
            <a:avLst>
              <a:gd name="adj" fmla="val 1690"/>
            </a:avLst>
          </a:prstGeom>
          <a:solidFill>
            <a:srgbClr val="FFFFFF"/>
          </a:solidFill>
          <a:ln w="12700">
            <a:solidFill>
              <a:srgbClr val="DBE3E3"/>
            </a:solidFill>
            <a:prstDash val="solid"/>
          </a:ln>
        </p:spPr>
        <p:txBody>
          <a:bodyPr/>
          <a:lstStyle/>
          <a:p>
            <a:endParaRPr lang="en-US"/>
          </a:p>
        </p:txBody>
      </p:sp>
      <p:sp>
        <p:nvSpPr>
          <p:cNvPr id="11" name="Shape 9"/>
          <p:cNvSpPr/>
          <p:nvPr/>
        </p:nvSpPr>
        <p:spPr>
          <a:xfrm>
            <a:off x="4718304" y="2880360"/>
            <a:ext cx="457200" cy="457200"/>
          </a:xfrm>
          <a:prstGeom prst="ellipse">
            <a:avLst/>
          </a:prstGeom>
          <a:solidFill>
            <a:srgbClr val="2E7D8A"/>
          </a:solidFill>
          <a:ln/>
        </p:spPr>
        <p:txBody>
          <a:bodyPr/>
          <a:lstStyle/>
          <a:p>
            <a:endParaRPr lang="en-US"/>
          </a:p>
        </p:txBody>
      </p:sp>
      <p:sp>
        <p:nvSpPr>
          <p:cNvPr id="12" name="Text 10"/>
          <p:cNvSpPr txBox="1"/>
          <p:nvPr/>
        </p:nvSpPr>
        <p:spPr>
          <a:xfrm>
            <a:off x="4718304" y="2880360"/>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Goudy Old Style" pitchFamily="34" charset="0"/>
                <a:ea typeface="Goudy Old Style" pitchFamily="34" charset="-122"/>
                <a:cs typeface="Goudy Old Style" pitchFamily="34" charset="-120"/>
              </a:rPr>
              <a:t>2</a:t>
            </a:r>
            <a:endParaRPr lang="en-US" sz="1700" dirty="0"/>
          </a:p>
        </p:txBody>
      </p:sp>
      <p:sp>
        <p:nvSpPr>
          <p:cNvPr id="13" name="Text 11"/>
          <p:cNvSpPr txBox="1"/>
          <p:nvPr/>
        </p:nvSpPr>
        <p:spPr>
          <a:xfrm>
            <a:off x="4718304" y="3400000"/>
            <a:ext cx="2743200" cy="658368"/>
          </a:xfrm>
          <a:prstGeom prst="rect">
            <a:avLst/>
          </a:prstGeom>
          <a:noFill/>
          <a:ln/>
        </p:spPr>
        <p:txBody>
          <a:bodyPr wrap="square" lIns="0" tIns="0" rIns="0" bIns="0" rtlCol="0" anchor="ctr"/>
          <a:lstStyle/>
          <a:p>
            <a:pPr marL="0" indent="0">
              <a:buNone/>
            </a:pPr>
            <a:r>
              <a:rPr lang="en-US" sz="2000" b="1" dirty="0">
                <a:latin typeface="Goudy Old Style" pitchFamily="34" charset="0"/>
                <a:ea typeface="Goudy Old Style" pitchFamily="34" charset="-122"/>
                <a:cs typeface="Goudy Old Style" pitchFamily="34" charset="-120"/>
              </a:rPr>
              <a:t>Ride all day</a:t>
            </a:r>
            <a:endParaRPr lang="en-US" sz="2000" dirty="0"/>
          </a:p>
        </p:txBody>
      </p:sp>
      <p:sp>
        <p:nvSpPr>
          <p:cNvPr id="14" name="Text 12"/>
          <p:cNvSpPr txBox="1"/>
          <p:nvPr/>
        </p:nvSpPr>
        <p:spPr>
          <a:xfrm>
            <a:off x="4718304" y="4080000"/>
            <a:ext cx="2743200" cy="1572768"/>
          </a:xfrm>
          <a:prstGeom prst="rect">
            <a:avLst/>
          </a:prstGeom>
          <a:noFill/>
          <a:ln/>
        </p:spPr>
        <p:txBody>
          <a:bodyPr wrap="square" lIns="0" tIns="0" rIns="0" bIns="0" rtlCol="0" anchor="ctr"/>
          <a:lstStyle/>
          <a:p>
            <a:pPr marL="0" indent="0">
              <a:lnSpc>
                <a:spcPct val="120000"/>
              </a:lnSpc>
              <a:buNone/>
            </a:pPr>
            <a:r>
              <a:rPr lang="en-US" sz="1700" dirty="0">
                <a:latin typeface="Goudy Old Style" pitchFamily="34" charset="0"/>
                <a:ea typeface="Goudy Old Style" pitchFamily="34" charset="-122"/>
                <a:cs typeface="Goudy Old Style" pitchFamily="34" charset="-120"/>
              </a:rPr>
              <a:t>One downtown lap. Wave the wristband and the next cart stops.</a:t>
            </a:r>
            <a:endParaRPr lang="en-US" sz="1700" dirty="0"/>
          </a:p>
        </p:txBody>
      </p:sp>
      <p:sp>
        <p:nvSpPr>
          <p:cNvPr id="15" name="Shape 13"/>
          <p:cNvSpPr/>
          <p:nvPr/>
        </p:nvSpPr>
        <p:spPr>
          <a:xfrm>
            <a:off x="8055864" y="2606040"/>
            <a:ext cx="3319272" cy="3246120"/>
          </a:xfrm>
          <a:prstGeom prst="roundRect">
            <a:avLst>
              <a:gd name="adj" fmla="val 1690"/>
            </a:avLst>
          </a:prstGeom>
          <a:solidFill>
            <a:srgbClr val="FFFFFF"/>
          </a:solidFill>
          <a:ln w="12700">
            <a:solidFill>
              <a:srgbClr val="DBE3E3"/>
            </a:solidFill>
            <a:prstDash val="solid"/>
          </a:ln>
        </p:spPr>
        <p:txBody>
          <a:bodyPr/>
          <a:lstStyle/>
          <a:p>
            <a:endParaRPr lang="en-US"/>
          </a:p>
        </p:txBody>
      </p:sp>
      <p:sp>
        <p:nvSpPr>
          <p:cNvPr id="16" name="Shape 14"/>
          <p:cNvSpPr/>
          <p:nvPr/>
        </p:nvSpPr>
        <p:spPr>
          <a:xfrm>
            <a:off x="8357616" y="2880360"/>
            <a:ext cx="457200" cy="457200"/>
          </a:xfrm>
          <a:prstGeom prst="ellipse">
            <a:avLst/>
          </a:prstGeom>
          <a:solidFill>
            <a:srgbClr val="2E7D8A"/>
          </a:solidFill>
          <a:ln/>
        </p:spPr>
        <p:txBody>
          <a:bodyPr/>
          <a:lstStyle/>
          <a:p>
            <a:endParaRPr lang="en-US"/>
          </a:p>
        </p:txBody>
      </p:sp>
      <p:sp>
        <p:nvSpPr>
          <p:cNvPr id="17" name="Text 15"/>
          <p:cNvSpPr txBox="1"/>
          <p:nvPr/>
        </p:nvSpPr>
        <p:spPr>
          <a:xfrm>
            <a:off x="8357616" y="2880360"/>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Goudy Old Style" pitchFamily="34" charset="0"/>
                <a:ea typeface="Goudy Old Style" pitchFamily="34" charset="-122"/>
                <a:cs typeface="Goudy Old Style" pitchFamily="34" charset="-120"/>
              </a:rPr>
              <a:t>3</a:t>
            </a:r>
            <a:endParaRPr lang="en-US" sz="1700" dirty="0"/>
          </a:p>
        </p:txBody>
      </p:sp>
      <p:sp>
        <p:nvSpPr>
          <p:cNvPr id="18" name="Text 16"/>
          <p:cNvSpPr txBox="1"/>
          <p:nvPr/>
        </p:nvSpPr>
        <p:spPr>
          <a:xfrm>
            <a:off x="8357616" y="3400000"/>
            <a:ext cx="2743200" cy="658368"/>
          </a:xfrm>
          <a:prstGeom prst="rect">
            <a:avLst/>
          </a:prstGeom>
          <a:noFill/>
          <a:ln/>
        </p:spPr>
        <p:txBody>
          <a:bodyPr wrap="square" lIns="0" tIns="0" rIns="0" bIns="0" rtlCol="0" anchor="ctr"/>
          <a:lstStyle/>
          <a:p>
            <a:pPr marL="0" indent="0">
              <a:buNone/>
            </a:pPr>
            <a:r>
              <a:rPr lang="en-US" sz="2000" b="1" dirty="0">
                <a:latin typeface="Goudy Old Style" pitchFamily="34" charset="0"/>
                <a:ea typeface="Goudy Old Style" pitchFamily="34" charset="-122"/>
                <a:cs typeface="Goudy Old Style" pitchFamily="34" charset="-120"/>
              </a:rPr>
              <a:t>Find something to do</a:t>
            </a:r>
            <a:endParaRPr lang="en-US" sz="2000" dirty="0"/>
          </a:p>
        </p:txBody>
      </p:sp>
      <p:sp>
        <p:nvSpPr>
          <p:cNvPr id="19" name="Text 17"/>
          <p:cNvSpPr txBox="1"/>
          <p:nvPr/>
        </p:nvSpPr>
        <p:spPr>
          <a:xfrm>
            <a:off x="8357616" y="4080000"/>
            <a:ext cx="2743200" cy="1572768"/>
          </a:xfrm>
          <a:prstGeom prst="rect">
            <a:avLst/>
          </a:prstGeom>
          <a:noFill/>
          <a:ln/>
        </p:spPr>
        <p:txBody>
          <a:bodyPr wrap="square" lIns="0" tIns="0" rIns="0" bIns="0" rtlCol="0" anchor="ctr"/>
          <a:lstStyle/>
          <a:p>
            <a:pPr marL="0" indent="0">
              <a:lnSpc>
                <a:spcPct val="120000"/>
              </a:lnSpc>
              <a:buNone/>
            </a:pPr>
            <a:r>
              <a:rPr lang="en-US" sz="1700" dirty="0">
                <a:latin typeface="Goudy Old Style" pitchFamily="34" charset="0"/>
                <a:ea typeface="Goudy Old Style" pitchFamily="34" charset="-122"/>
                <a:cs typeface="Goudy Old Style" pitchFamily="34" charset="-120"/>
              </a:rPr>
              <a:t>Certified Tourism Ambassador operators know what’s happening on your block: eat, drink, shop, play.</a:t>
            </a:r>
          </a:p>
        </p:txBody>
      </p:sp>
      <p:sp>
        <p:nvSpPr>
          <p:cNvPr id="20"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WHAT IT DOES FOR THE ISLAND</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Everyone on the route wins.</a:t>
            </a:r>
            <a:endParaRPr lang="en-US" sz="3800" dirty="0"/>
          </a:p>
        </p:txBody>
      </p:sp>
      <p:sp>
        <p:nvSpPr>
          <p:cNvPr id="4" name="Shape 2"/>
          <p:cNvSpPr/>
          <p:nvPr/>
        </p:nvSpPr>
        <p:spPr>
          <a:xfrm>
            <a:off x="777240" y="1965960"/>
            <a:ext cx="5029200" cy="3977640"/>
          </a:xfrm>
          <a:prstGeom prst="roundRect">
            <a:avLst>
              <a:gd name="adj" fmla="val 1379"/>
            </a:avLst>
          </a:prstGeom>
          <a:solidFill>
            <a:srgbClr val="EFF2F2"/>
          </a:solidFill>
          <a:ln w="12700">
            <a:solidFill>
              <a:srgbClr val="DFE5E5"/>
            </a:solidFill>
            <a:prstDash val="solid"/>
          </a:ln>
        </p:spPr>
        <p:txBody>
          <a:bodyPr/>
          <a:lstStyle/>
          <a:p>
            <a:endParaRPr lang="en-US" dirty="0"/>
          </a:p>
        </p:txBody>
      </p:sp>
      <p:sp>
        <p:nvSpPr>
          <p:cNvPr id="5" name="Text 3"/>
          <p:cNvSpPr txBox="1"/>
          <p:nvPr/>
        </p:nvSpPr>
        <p:spPr>
          <a:xfrm>
            <a:off x="1143000" y="2240280"/>
            <a:ext cx="4297680" cy="274320"/>
          </a:xfrm>
          <a:prstGeom prst="rect">
            <a:avLst/>
          </a:prstGeom>
          <a:noFill/>
          <a:ln/>
        </p:spPr>
        <p:txBody>
          <a:bodyPr wrap="square" lIns="0" tIns="0" rIns="0" bIns="0" rtlCol="0" anchor="ctr"/>
          <a:lstStyle/>
          <a:p>
            <a:pPr marL="0" indent="0">
              <a:buNone/>
            </a:pPr>
            <a:r>
              <a:rPr lang="en-US" sz="1100" b="1" kern="0" spc="200" dirty="0">
                <a:solidFill>
                  <a:srgbClr val="2E7D8A"/>
                </a:solidFill>
                <a:latin typeface="Goudy Old Style" pitchFamily="34" charset="0"/>
                <a:ea typeface="Goudy Old Style" pitchFamily="34" charset="-122"/>
                <a:cs typeface="Goudy Old Style" pitchFamily="34" charset="-120"/>
              </a:rPr>
              <a:t>FOR HOTELS AND SHOPS</a:t>
            </a:r>
            <a:endParaRPr lang="en-US" sz="1100" dirty="0"/>
          </a:p>
        </p:txBody>
      </p:sp>
      <p:sp>
        <p:nvSpPr>
          <p:cNvPr id="6" name="Text 4"/>
          <p:cNvSpPr txBox="1"/>
          <p:nvPr/>
        </p:nvSpPr>
        <p:spPr>
          <a:xfrm>
            <a:off x="1143000" y="2560320"/>
            <a:ext cx="4297680" cy="411480"/>
          </a:xfrm>
          <a:prstGeom prst="rect">
            <a:avLst/>
          </a:prstGeom>
          <a:noFill/>
          <a:ln/>
        </p:spPr>
        <p:txBody>
          <a:bodyPr wrap="square" lIns="0" tIns="0" rIns="0" bIns="0" rtlCol="0" anchor="ctr"/>
          <a:lstStyle/>
          <a:p>
            <a:pPr marL="0" indent="0">
              <a:buNone/>
            </a:pPr>
            <a:r>
              <a:rPr lang="en-US" sz="2100" b="1" dirty="0">
                <a:solidFill>
                  <a:srgbClr val="0E2E35"/>
                </a:solidFill>
                <a:latin typeface="Goudy Old Style" pitchFamily="34" charset="0"/>
                <a:ea typeface="Goudy Old Style" pitchFamily="34" charset="-122"/>
                <a:cs typeface="Goudy Old Style" pitchFamily="34" charset="-120"/>
              </a:rPr>
              <a:t>More visitors at the door</a:t>
            </a:r>
            <a:endParaRPr lang="en-US" sz="2100" dirty="0"/>
          </a:p>
        </p:txBody>
      </p:sp>
      <p:sp>
        <p:nvSpPr>
          <p:cNvPr id="7" name="Text 5"/>
          <p:cNvSpPr txBox="1"/>
          <p:nvPr/>
        </p:nvSpPr>
        <p:spPr>
          <a:xfrm>
            <a:off x="1143000" y="3108960"/>
            <a:ext cx="4297680" cy="676656"/>
          </a:xfrm>
          <a:prstGeom prst="rect">
            <a:avLst/>
          </a:prstGeom>
          <a:noFill/>
          <a:ln/>
        </p:spPr>
        <p:txBody>
          <a:bodyPr wrap="square" lIns="0" tIns="0" rIns="0" bIns="0" rtlCol="0" anchor="ctr"/>
          <a:lstStyle/>
          <a:p>
            <a:pPr marL="342900" indent="-342900">
              <a:lnSpc>
                <a:spcPct val="120000"/>
              </a:lnSpc>
              <a:buSzPct val="100000"/>
              <a:buChar char="•"/>
            </a:pPr>
            <a:r>
              <a:rPr lang="en-US" sz="1600" dirty="0">
                <a:solidFill>
                  <a:srgbClr val="5E7176"/>
                </a:solidFill>
                <a:latin typeface="Goudy Old Style" pitchFamily="34" charset="0"/>
                <a:ea typeface="Goudy Old Style" pitchFamily="34" charset="-122"/>
                <a:cs typeface="Goudy Old Style" pitchFamily="34" charset="-120"/>
              </a:rPr>
              <a:t>Guests see downtown without moving the car</a:t>
            </a:r>
            <a:endParaRPr lang="en-US" sz="1600" dirty="0"/>
          </a:p>
        </p:txBody>
      </p:sp>
      <p:sp>
        <p:nvSpPr>
          <p:cNvPr id="8" name="Text 6"/>
          <p:cNvSpPr txBox="1"/>
          <p:nvPr/>
        </p:nvSpPr>
        <p:spPr>
          <a:xfrm>
            <a:off x="1143000" y="3803904"/>
            <a:ext cx="4297680" cy="676656"/>
          </a:xfrm>
          <a:prstGeom prst="rect">
            <a:avLst/>
          </a:prstGeom>
          <a:noFill/>
          <a:ln/>
        </p:spPr>
        <p:txBody>
          <a:bodyPr wrap="square" lIns="0" tIns="0" rIns="0" bIns="0" rtlCol="0" anchor="ctr"/>
          <a:lstStyle/>
          <a:p>
            <a:pPr marL="342900" indent="-342900">
              <a:lnSpc>
                <a:spcPct val="120000"/>
              </a:lnSpc>
              <a:buSzPct val="100000"/>
              <a:buChar char="•"/>
            </a:pPr>
            <a:r>
              <a:rPr lang="en-US" sz="1600" dirty="0">
                <a:solidFill>
                  <a:srgbClr val="5E7176"/>
                </a:solidFill>
                <a:latin typeface="Goudy Old Style" pitchFamily="34" charset="0"/>
                <a:ea typeface="Goudy Old Style" pitchFamily="34" charset="-122"/>
                <a:cs typeface="Goudy Old Style" pitchFamily="34" charset="-120"/>
              </a:rPr>
              <a:t>Cruise guests and crews arrive with hours to spend</a:t>
            </a:r>
            <a:endParaRPr lang="en-US" sz="1600" dirty="0"/>
          </a:p>
        </p:txBody>
      </p:sp>
      <p:sp>
        <p:nvSpPr>
          <p:cNvPr id="9" name="Text 7"/>
          <p:cNvSpPr txBox="1"/>
          <p:nvPr/>
        </p:nvSpPr>
        <p:spPr>
          <a:xfrm>
            <a:off x="1143000" y="4498848"/>
            <a:ext cx="4297680" cy="676656"/>
          </a:xfrm>
          <a:prstGeom prst="rect">
            <a:avLst/>
          </a:prstGeom>
          <a:noFill/>
          <a:ln/>
        </p:spPr>
        <p:txBody>
          <a:bodyPr wrap="square" lIns="0" tIns="0" rIns="0" bIns="0" rtlCol="0" anchor="ctr"/>
          <a:lstStyle/>
          <a:p>
            <a:pPr marL="342900" indent="-342900">
              <a:lnSpc>
                <a:spcPct val="120000"/>
              </a:lnSpc>
              <a:buSzPct val="100000"/>
              <a:buChar char="•"/>
            </a:pPr>
            <a:r>
              <a:rPr lang="en-US" sz="1600" dirty="0">
                <a:solidFill>
                  <a:srgbClr val="5E7176"/>
                </a:solidFill>
                <a:latin typeface="Goudy Old Style" pitchFamily="34" charset="0"/>
                <a:ea typeface="Goudy Old Style" pitchFamily="34" charset="-122"/>
                <a:cs typeface="Goudy Old Style" pitchFamily="34" charset="-120"/>
              </a:rPr>
              <a:t>Hotels give the wristband with the room</a:t>
            </a:r>
            <a:endParaRPr lang="en-US" sz="1600" dirty="0"/>
          </a:p>
        </p:txBody>
      </p:sp>
      <p:sp>
        <p:nvSpPr>
          <p:cNvPr id="10" name="Text 8"/>
          <p:cNvSpPr txBox="1"/>
          <p:nvPr/>
        </p:nvSpPr>
        <p:spPr>
          <a:xfrm>
            <a:off x="1143000" y="5193792"/>
            <a:ext cx="4297680" cy="676656"/>
          </a:xfrm>
          <a:prstGeom prst="rect">
            <a:avLst/>
          </a:prstGeom>
          <a:noFill/>
          <a:ln/>
        </p:spPr>
        <p:txBody>
          <a:bodyPr wrap="square" lIns="0" tIns="0" rIns="0" bIns="0" rtlCol="0" anchor="ctr"/>
          <a:lstStyle/>
          <a:p>
            <a:pPr marL="342900" indent="-342900">
              <a:lnSpc>
                <a:spcPct val="120000"/>
              </a:lnSpc>
              <a:buSzPct val="100000"/>
              <a:buChar char="•"/>
            </a:pPr>
            <a:r>
              <a:rPr lang="en-US" sz="1600" dirty="0">
                <a:solidFill>
                  <a:srgbClr val="5E7176"/>
                </a:solidFill>
                <a:latin typeface="Goudy Old Style" pitchFamily="34" charset="0"/>
                <a:ea typeface="Goudy Old Style" pitchFamily="34" charset="-122"/>
                <a:cs typeface="Goudy Old Style" pitchFamily="34" charset="-120"/>
              </a:rPr>
              <a:t>Every shop on the route becomes a stop</a:t>
            </a:r>
            <a:endParaRPr lang="en-US" sz="1600" dirty="0"/>
          </a:p>
        </p:txBody>
      </p:sp>
      <p:sp>
        <p:nvSpPr>
          <p:cNvPr id="11" name="Shape 9"/>
          <p:cNvSpPr/>
          <p:nvPr/>
        </p:nvSpPr>
        <p:spPr>
          <a:xfrm>
            <a:off x="6355080" y="1965960"/>
            <a:ext cx="5029200" cy="3977640"/>
          </a:xfrm>
          <a:prstGeom prst="roundRect">
            <a:avLst>
              <a:gd name="adj" fmla="val 1379"/>
            </a:avLst>
          </a:prstGeom>
          <a:solidFill>
            <a:srgbClr val="0E2E35"/>
          </a:solidFill>
          <a:ln w="12700">
            <a:solidFill>
              <a:srgbClr val="0E2E35"/>
            </a:solidFill>
            <a:prstDash val="solid"/>
          </a:ln>
        </p:spPr>
        <p:txBody>
          <a:bodyPr/>
          <a:lstStyle/>
          <a:p>
            <a:endParaRPr lang="en-US"/>
          </a:p>
        </p:txBody>
      </p:sp>
      <p:sp>
        <p:nvSpPr>
          <p:cNvPr id="12" name="Text 10"/>
          <p:cNvSpPr txBox="1"/>
          <p:nvPr/>
        </p:nvSpPr>
        <p:spPr>
          <a:xfrm>
            <a:off x="6720840" y="2240280"/>
            <a:ext cx="4297680" cy="274320"/>
          </a:xfrm>
          <a:prstGeom prst="rect">
            <a:avLst/>
          </a:prstGeom>
          <a:noFill/>
          <a:ln/>
        </p:spPr>
        <p:txBody>
          <a:bodyPr wrap="square" lIns="0" tIns="0" rIns="0" bIns="0" rtlCol="0" anchor="ctr"/>
          <a:lstStyle/>
          <a:p>
            <a:pPr marL="0" indent="0">
              <a:buNone/>
            </a:pPr>
            <a:r>
              <a:rPr lang="en-US" sz="1100" b="1" kern="0" spc="200" dirty="0">
                <a:solidFill>
                  <a:srgbClr val="E2D3B3"/>
                </a:solidFill>
                <a:latin typeface="Goudy Old Style" pitchFamily="34" charset="0"/>
                <a:ea typeface="Goudy Old Style" pitchFamily="34" charset="-122"/>
                <a:cs typeface="Goudy Old Style" pitchFamily="34" charset="-120"/>
              </a:rPr>
              <a:t>FOR THE PARK BOARD</a:t>
            </a:r>
            <a:endParaRPr lang="en-US" sz="1100" dirty="0"/>
          </a:p>
        </p:txBody>
      </p:sp>
      <p:sp>
        <p:nvSpPr>
          <p:cNvPr id="13" name="Text 11"/>
          <p:cNvSpPr txBox="1"/>
          <p:nvPr/>
        </p:nvSpPr>
        <p:spPr>
          <a:xfrm>
            <a:off x="6720840" y="2560320"/>
            <a:ext cx="4297680" cy="411480"/>
          </a:xfrm>
          <a:prstGeom prst="rect">
            <a:avLst/>
          </a:prstGeom>
          <a:noFill/>
          <a:ln/>
        </p:spPr>
        <p:txBody>
          <a:bodyPr wrap="square" lIns="0" tIns="0" rIns="0" bIns="0" rtlCol="0" anchor="ctr"/>
          <a:lstStyle/>
          <a:p>
            <a:pPr marL="0" indent="0">
              <a:buNone/>
            </a:pPr>
            <a:r>
              <a:rPr lang="en-US" sz="2100" b="1" dirty="0">
                <a:solidFill>
                  <a:srgbClr val="FFFFFF"/>
                </a:solidFill>
                <a:latin typeface="Goudy Old Style" pitchFamily="34" charset="0"/>
                <a:ea typeface="Goudy Old Style" pitchFamily="34" charset="-122"/>
                <a:cs typeface="Goudy Old Style" pitchFamily="34" charset="-120"/>
              </a:rPr>
              <a:t>Hotel tax put to work</a:t>
            </a:r>
            <a:endParaRPr lang="en-US" sz="2100" dirty="0"/>
          </a:p>
        </p:txBody>
      </p:sp>
      <p:sp>
        <p:nvSpPr>
          <p:cNvPr id="14" name="Text 12"/>
          <p:cNvSpPr txBox="1"/>
          <p:nvPr/>
        </p:nvSpPr>
        <p:spPr>
          <a:xfrm>
            <a:off x="6720840" y="3108960"/>
            <a:ext cx="4297680" cy="676656"/>
          </a:xfrm>
          <a:prstGeom prst="rect">
            <a:avLst/>
          </a:prstGeom>
          <a:noFill/>
          <a:ln/>
        </p:spPr>
        <p:txBody>
          <a:bodyPr wrap="square" lIns="0" tIns="0" rIns="0" bIns="0" rtlCol="0" anchor="ctr"/>
          <a:lstStyle/>
          <a:p>
            <a:pPr marL="342900" indent="-342900">
              <a:lnSpc>
                <a:spcPct val="120000"/>
              </a:lnSpc>
              <a:buSzPct val="100000"/>
              <a:buChar char="•"/>
            </a:pPr>
            <a:r>
              <a:rPr lang="en-US" sz="1550" dirty="0">
                <a:solidFill>
                  <a:srgbClr val="C7D6D9"/>
                </a:solidFill>
                <a:latin typeface="Goudy Old Style" pitchFamily="34" charset="0"/>
                <a:ea typeface="Goudy Old Style" pitchFamily="34" charset="-122"/>
                <a:cs typeface="Goudy Old Style" pitchFamily="34" charset="-120"/>
              </a:rPr>
              <a:t>Links the attractions the Board already promotes</a:t>
            </a:r>
            <a:endParaRPr lang="en-US" sz="1550" dirty="0"/>
          </a:p>
        </p:txBody>
      </p:sp>
      <p:sp>
        <p:nvSpPr>
          <p:cNvPr id="15" name="Text 13"/>
          <p:cNvSpPr txBox="1"/>
          <p:nvPr/>
        </p:nvSpPr>
        <p:spPr>
          <a:xfrm>
            <a:off x="6720840" y="3803904"/>
            <a:ext cx="4297680" cy="676656"/>
          </a:xfrm>
          <a:prstGeom prst="rect">
            <a:avLst/>
          </a:prstGeom>
          <a:noFill/>
          <a:ln/>
        </p:spPr>
        <p:txBody>
          <a:bodyPr wrap="square" lIns="0" tIns="0" rIns="0" bIns="0" rtlCol="0" anchor="ctr"/>
          <a:lstStyle/>
          <a:p>
            <a:pPr marL="342900" indent="-342900">
              <a:lnSpc>
                <a:spcPct val="120000"/>
              </a:lnSpc>
              <a:buSzPct val="100000"/>
              <a:buChar char="•"/>
            </a:pPr>
            <a:r>
              <a:rPr lang="en-US" sz="1550" dirty="0">
                <a:solidFill>
                  <a:srgbClr val="C7D6D9"/>
                </a:solidFill>
                <a:latin typeface="Goudy Old Style" pitchFamily="34" charset="0"/>
                <a:ea typeface="Goudy Old Style" pitchFamily="34" charset="-122"/>
                <a:cs typeface="Goudy Old Style" pitchFamily="34" charset="-120"/>
              </a:rPr>
              <a:t>Free to the guests who pay the tax</a:t>
            </a:r>
            <a:endParaRPr lang="en-US" sz="1550" dirty="0"/>
          </a:p>
        </p:txBody>
      </p:sp>
      <p:sp>
        <p:nvSpPr>
          <p:cNvPr id="16" name="Text 14"/>
          <p:cNvSpPr txBox="1"/>
          <p:nvPr/>
        </p:nvSpPr>
        <p:spPr>
          <a:xfrm>
            <a:off x="6720840" y="4498848"/>
            <a:ext cx="4297680" cy="676656"/>
          </a:xfrm>
          <a:prstGeom prst="rect">
            <a:avLst/>
          </a:prstGeom>
          <a:noFill/>
          <a:ln/>
        </p:spPr>
        <p:txBody>
          <a:bodyPr wrap="square" lIns="0" tIns="0" rIns="0" bIns="0" rtlCol="0" anchor="ctr"/>
          <a:lstStyle/>
          <a:p>
            <a:pPr marL="342900" indent="-342900">
              <a:lnSpc>
                <a:spcPct val="120000"/>
              </a:lnSpc>
              <a:buSzPct val="100000"/>
              <a:buChar char="•"/>
            </a:pPr>
            <a:r>
              <a:rPr lang="en-US" sz="1550" dirty="0">
                <a:solidFill>
                  <a:srgbClr val="C7D6D9"/>
                </a:solidFill>
                <a:latin typeface="Goudy Old Style" pitchFamily="34" charset="0"/>
                <a:ea typeface="Goudy Old Style" pitchFamily="34" charset="-122"/>
                <a:cs typeface="Goudy Old Style" pitchFamily="34" charset="-120"/>
              </a:rPr>
              <a:t>No carts for the Board to buy</a:t>
            </a:r>
            <a:endParaRPr lang="en-US" sz="1550" dirty="0"/>
          </a:p>
        </p:txBody>
      </p:sp>
      <p:sp>
        <p:nvSpPr>
          <p:cNvPr id="17"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RESEARCH  ·  THE LAW</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The law already allows this.</a:t>
            </a:r>
            <a:endParaRPr lang="en-US" sz="3800" dirty="0"/>
          </a:p>
        </p:txBody>
      </p:sp>
      <p:sp>
        <p:nvSpPr>
          <p:cNvPr id="4" name="Text 2"/>
          <p:cNvSpPr txBox="1"/>
          <p:nvPr/>
        </p:nvSpPr>
        <p:spPr>
          <a:xfrm>
            <a:off x="777240" y="1874520"/>
            <a:ext cx="10241280" cy="457200"/>
          </a:xfrm>
          <a:prstGeom prst="rect">
            <a:avLst/>
          </a:prstGeom>
          <a:noFill/>
          <a:ln/>
        </p:spPr>
        <p:txBody>
          <a:bodyPr wrap="square" lIns="0" tIns="0" rIns="0" bIns="0" rtlCol="0" anchor="ctr"/>
          <a:lstStyle/>
          <a:p>
            <a:pPr marL="0" indent="0">
              <a:buNone/>
            </a:pPr>
            <a:r>
              <a:rPr lang="en-US" sz="2000" dirty="0">
                <a:solidFill>
                  <a:srgbClr val="5E7176"/>
                </a:solidFill>
                <a:latin typeface="Goudy Old Style" pitchFamily="34" charset="0"/>
                <a:ea typeface="Goudy Old Style" pitchFamily="34" charset="-122"/>
                <a:cs typeface="Goudy Old Style" pitchFamily="34" charset="-120"/>
              </a:rPr>
              <a:t>Texas Tax Code Chapter 351 sets how hotel tax is spent.</a:t>
            </a:r>
            <a:endParaRPr lang="en-US" sz="2000" dirty="0"/>
          </a:p>
        </p:txBody>
      </p:sp>
      <p:sp>
        <p:nvSpPr>
          <p:cNvPr id="5" name="Shape 3"/>
          <p:cNvSpPr/>
          <p:nvPr/>
        </p:nvSpPr>
        <p:spPr>
          <a:xfrm>
            <a:off x="777240" y="2651760"/>
            <a:ext cx="10607040" cy="1005840"/>
          </a:xfrm>
          <a:prstGeom prst="roundRect">
            <a:avLst>
              <a:gd name="adj" fmla="val 5455"/>
            </a:avLst>
          </a:prstGeom>
          <a:solidFill>
            <a:srgbClr val="FFFFFF"/>
          </a:solidFill>
          <a:ln w="12700">
            <a:solidFill>
              <a:srgbClr val="DBE3E3"/>
            </a:solidFill>
            <a:prstDash val="solid"/>
          </a:ln>
        </p:spPr>
        <p:txBody>
          <a:bodyPr/>
          <a:lstStyle/>
          <a:p>
            <a:endParaRPr lang="en-US"/>
          </a:p>
        </p:txBody>
      </p:sp>
      <p:sp>
        <p:nvSpPr>
          <p:cNvPr id="6" name="Shape 4"/>
          <p:cNvSpPr/>
          <p:nvPr/>
        </p:nvSpPr>
        <p:spPr>
          <a:xfrm>
            <a:off x="1143000" y="2971800"/>
            <a:ext cx="365760" cy="365760"/>
          </a:xfrm>
          <a:prstGeom prst="ellipse">
            <a:avLst/>
          </a:prstGeom>
          <a:solidFill>
            <a:srgbClr val="C0562E"/>
          </a:solidFill>
          <a:ln/>
        </p:spPr>
        <p:txBody>
          <a:bodyPr/>
          <a:lstStyle/>
          <a:p>
            <a:endParaRPr lang="en-US"/>
          </a:p>
        </p:txBody>
      </p:sp>
      <p:sp>
        <p:nvSpPr>
          <p:cNvPr id="7" name="Text 5"/>
          <p:cNvSpPr txBox="1"/>
          <p:nvPr/>
        </p:nvSpPr>
        <p:spPr>
          <a:xfrm>
            <a:off x="1691640" y="2779776"/>
            <a:ext cx="6400800" cy="365760"/>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A use the law names</a:t>
            </a:r>
            <a:endParaRPr lang="en-US" sz="1800" dirty="0"/>
          </a:p>
        </p:txBody>
      </p:sp>
      <p:sp>
        <p:nvSpPr>
          <p:cNvPr id="8" name="Text 6"/>
          <p:cNvSpPr txBox="1"/>
          <p:nvPr/>
        </p:nvSpPr>
        <p:spPr>
          <a:xfrm>
            <a:off x="1691640" y="3163824"/>
            <a:ext cx="9326880" cy="530352"/>
          </a:xfrm>
          <a:prstGeom prst="rect">
            <a:avLst/>
          </a:prstGeom>
          <a:noFill/>
          <a:ln/>
        </p:spPr>
        <p:txBody>
          <a:bodyPr wrap="square" lIns="0" tIns="0" rIns="0" bIns="0" rtlCol="0" anchor="ctr"/>
          <a:lstStyle/>
          <a:p>
            <a:pPr marL="0" indent="0">
              <a:buNone/>
            </a:pPr>
            <a:r>
              <a:rPr lang="en-US" sz="1400" dirty="0">
                <a:solidFill>
                  <a:srgbClr val="5E7176"/>
                </a:solidFill>
                <a:latin typeface="Goudy Old Style" pitchFamily="34" charset="0"/>
                <a:ea typeface="Goudy Old Style" pitchFamily="34" charset="-122"/>
                <a:cs typeface="Goudy Old Style" pitchFamily="34" charset="-120"/>
              </a:rPr>
              <a:t>Section 351.110(a) allows hotel tax for "a transportation system to move tourists from hotels in and near the municipality to" the commercial center, a convention center, other hotels and tourist attractions.</a:t>
            </a:r>
            <a:endParaRPr lang="en-US" sz="1400" dirty="0"/>
          </a:p>
        </p:txBody>
      </p:sp>
      <p:sp>
        <p:nvSpPr>
          <p:cNvPr id="9" name="Shape 7"/>
          <p:cNvSpPr/>
          <p:nvPr/>
        </p:nvSpPr>
        <p:spPr>
          <a:xfrm>
            <a:off x="777240" y="3794760"/>
            <a:ext cx="10607040" cy="1005840"/>
          </a:xfrm>
          <a:prstGeom prst="roundRect">
            <a:avLst>
              <a:gd name="adj" fmla="val 5455"/>
            </a:avLst>
          </a:prstGeom>
          <a:solidFill>
            <a:srgbClr val="FFFFFF"/>
          </a:solidFill>
          <a:ln w="12700">
            <a:solidFill>
              <a:srgbClr val="DBE3E3"/>
            </a:solidFill>
            <a:prstDash val="solid"/>
          </a:ln>
        </p:spPr>
        <p:txBody>
          <a:bodyPr/>
          <a:lstStyle/>
          <a:p>
            <a:endParaRPr lang="en-US"/>
          </a:p>
        </p:txBody>
      </p:sp>
      <p:sp>
        <p:nvSpPr>
          <p:cNvPr id="10" name="Shape 8"/>
          <p:cNvSpPr/>
          <p:nvPr/>
        </p:nvSpPr>
        <p:spPr>
          <a:xfrm>
            <a:off x="1143000" y="4114800"/>
            <a:ext cx="365760" cy="365760"/>
          </a:xfrm>
          <a:prstGeom prst="ellipse">
            <a:avLst/>
          </a:prstGeom>
          <a:solidFill>
            <a:srgbClr val="C0562E"/>
          </a:solidFill>
          <a:ln/>
        </p:spPr>
        <p:txBody>
          <a:bodyPr/>
          <a:lstStyle/>
          <a:p>
            <a:endParaRPr lang="en-US"/>
          </a:p>
        </p:txBody>
      </p:sp>
      <p:sp>
        <p:nvSpPr>
          <p:cNvPr id="11" name="Text 9"/>
          <p:cNvSpPr txBox="1"/>
          <p:nvPr/>
        </p:nvSpPr>
        <p:spPr>
          <a:xfrm>
            <a:off x="1691640" y="3922776"/>
            <a:ext cx="6400800" cy="365760"/>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Built for visitors</a:t>
            </a:r>
            <a:endParaRPr lang="en-US" sz="1800" dirty="0"/>
          </a:p>
        </p:txBody>
      </p:sp>
      <p:sp>
        <p:nvSpPr>
          <p:cNvPr id="12" name="Text 10"/>
          <p:cNvSpPr txBox="1"/>
          <p:nvPr/>
        </p:nvSpPr>
        <p:spPr>
          <a:xfrm>
            <a:off x="1691640" y="4306824"/>
            <a:ext cx="9326880" cy="530352"/>
          </a:xfrm>
          <a:prstGeom prst="rect">
            <a:avLst/>
          </a:prstGeom>
          <a:noFill/>
          <a:ln/>
        </p:spPr>
        <p:txBody>
          <a:bodyPr wrap="square" lIns="0" tIns="0" rIns="0" bIns="0" rtlCol="0" anchor="ctr"/>
          <a:lstStyle/>
          <a:p>
            <a:pPr marL="0" indent="0">
              <a:buNone/>
            </a:pPr>
            <a:r>
              <a:rPr lang="en-US" sz="1400" dirty="0">
                <a:solidFill>
                  <a:srgbClr val="5E7176"/>
                </a:solidFill>
                <a:latin typeface="Goudy Old Style" pitchFamily="34" charset="0"/>
                <a:ea typeface="Goudy Old Style" pitchFamily="34" charset="-122"/>
                <a:cs typeface="Goudy Old Style" pitchFamily="34" charset="-120"/>
              </a:rPr>
              <a:t>Section 351.110(c) bars a system for the general public unless it is "primarily used by tourists." Free rides for hotel guests and rider counts show it.</a:t>
            </a:r>
            <a:endParaRPr lang="en-US" sz="1400" dirty="0"/>
          </a:p>
        </p:txBody>
      </p:sp>
      <p:sp>
        <p:nvSpPr>
          <p:cNvPr id="13" name="Shape 11"/>
          <p:cNvSpPr/>
          <p:nvPr/>
        </p:nvSpPr>
        <p:spPr>
          <a:xfrm>
            <a:off x="777240" y="4937760"/>
            <a:ext cx="10607040" cy="1005840"/>
          </a:xfrm>
          <a:prstGeom prst="roundRect">
            <a:avLst>
              <a:gd name="adj" fmla="val 5455"/>
            </a:avLst>
          </a:prstGeom>
          <a:solidFill>
            <a:srgbClr val="FFFFFF"/>
          </a:solidFill>
          <a:ln w="12700">
            <a:solidFill>
              <a:srgbClr val="DBE3E3"/>
            </a:solidFill>
            <a:prstDash val="solid"/>
          </a:ln>
        </p:spPr>
        <p:txBody>
          <a:bodyPr/>
          <a:lstStyle/>
          <a:p>
            <a:endParaRPr lang="en-US"/>
          </a:p>
        </p:txBody>
      </p:sp>
      <p:sp>
        <p:nvSpPr>
          <p:cNvPr id="14" name="Shape 12"/>
          <p:cNvSpPr/>
          <p:nvPr/>
        </p:nvSpPr>
        <p:spPr>
          <a:xfrm>
            <a:off x="1143000" y="5257800"/>
            <a:ext cx="365760" cy="365760"/>
          </a:xfrm>
          <a:prstGeom prst="ellipse">
            <a:avLst/>
          </a:prstGeom>
          <a:solidFill>
            <a:srgbClr val="C0562E"/>
          </a:solidFill>
          <a:ln/>
        </p:spPr>
        <p:txBody>
          <a:bodyPr/>
          <a:lstStyle/>
          <a:p>
            <a:endParaRPr lang="en-US"/>
          </a:p>
        </p:txBody>
      </p:sp>
      <p:sp>
        <p:nvSpPr>
          <p:cNvPr id="15" name="Text 13"/>
          <p:cNvSpPr txBox="1"/>
          <p:nvPr/>
        </p:nvSpPr>
        <p:spPr>
          <a:xfrm>
            <a:off x="1691640" y="5065776"/>
            <a:ext cx="6400800" cy="365760"/>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Spent for tourism</a:t>
            </a:r>
            <a:endParaRPr lang="en-US" sz="1800" dirty="0"/>
          </a:p>
        </p:txBody>
      </p:sp>
      <p:sp>
        <p:nvSpPr>
          <p:cNvPr id="16" name="Text 14"/>
          <p:cNvSpPr txBox="1"/>
          <p:nvPr/>
        </p:nvSpPr>
        <p:spPr>
          <a:xfrm>
            <a:off x="1691640" y="5449824"/>
            <a:ext cx="9326880" cy="530352"/>
          </a:xfrm>
          <a:prstGeom prst="rect">
            <a:avLst/>
          </a:prstGeom>
          <a:noFill/>
          <a:ln/>
        </p:spPr>
        <p:txBody>
          <a:bodyPr wrap="square" lIns="0" tIns="0" rIns="0" bIns="0" rtlCol="0" anchor="ctr"/>
          <a:lstStyle/>
          <a:p>
            <a:pPr marL="0" indent="0">
              <a:buNone/>
            </a:pPr>
            <a:r>
              <a:rPr lang="en-US" sz="1400" dirty="0">
                <a:solidFill>
                  <a:srgbClr val="5E7176"/>
                </a:solidFill>
                <a:latin typeface="Goudy Old Style" pitchFamily="34" charset="0"/>
                <a:ea typeface="Goudy Old Style" pitchFamily="34" charset="-122"/>
                <a:cs typeface="Goudy Old Style" pitchFamily="34" charset="-120"/>
              </a:rPr>
              <a:t>Section 351.101(b) says every dollar must directly promote tourism and the hotel industry. Rider counts and the hotel guest share are the record.</a:t>
            </a:r>
            <a:endParaRPr lang="en-US" sz="1400" dirty="0"/>
          </a:p>
        </p:txBody>
      </p:sp>
      <p:sp>
        <p:nvSpPr>
          <p:cNvPr id="17"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WHO RUNS IT</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A local operator, chosen in the open.</a:t>
            </a:r>
            <a:endParaRPr lang="en-US" sz="3800" dirty="0"/>
          </a:p>
        </p:txBody>
      </p:sp>
      <p:sp>
        <p:nvSpPr>
          <p:cNvPr id="4" name="Text 2"/>
          <p:cNvSpPr txBox="1"/>
          <p:nvPr/>
        </p:nvSpPr>
        <p:spPr>
          <a:xfrm>
            <a:off x="777240" y="1874520"/>
            <a:ext cx="10241280" cy="457200"/>
          </a:xfrm>
          <a:prstGeom prst="rect">
            <a:avLst/>
          </a:prstGeom>
          <a:noFill/>
          <a:ln/>
        </p:spPr>
        <p:txBody>
          <a:bodyPr wrap="square" lIns="0" tIns="0" rIns="0" bIns="0" rtlCol="0" anchor="ctr"/>
          <a:lstStyle/>
          <a:p>
            <a:pPr marL="0" indent="0">
              <a:buNone/>
            </a:pPr>
            <a:r>
              <a:rPr lang="en-US" sz="2000" dirty="0">
                <a:solidFill>
                  <a:srgbClr val="5E7176"/>
                </a:solidFill>
                <a:latin typeface="Goudy Old Style" pitchFamily="34" charset="0"/>
                <a:ea typeface="Goudy Old Style" pitchFamily="34" charset="-122"/>
                <a:cs typeface="Goudy Old Style" pitchFamily="34" charset="-120"/>
              </a:rPr>
              <a:t>The operator brings the carts. The Park Board pays for the service.</a:t>
            </a:r>
            <a:endParaRPr lang="en-US" sz="2000" dirty="0"/>
          </a:p>
        </p:txBody>
      </p:sp>
      <p:sp>
        <p:nvSpPr>
          <p:cNvPr id="5" name="Shape 3"/>
          <p:cNvSpPr/>
          <p:nvPr/>
        </p:nvSpPr>
        <p:spPr>
          <a:xfrm>
            <a:off x="777240" y="2606040"/>
            <a:ext cx="5029200" cy="3108960"/>
          </a:xfrm>
          <a:prstGeom prst="roundRect">
            <a:avLst>
              <a:gd name="adj" fmla="val 1765"/>
            </a:avLst>
          </a:prstGeom>
          <a:solidFill>
            <a:srgbClr val="EFF2F2"/>
          </a:solidFill>
          <a:ln w="12700">
            <a:solidFill>
              <a:srgbClr val="DFE5E5"/>
            </a:solidFill>
            <a:prstDash val="solid"/>
          </a:ln>
        </p:spPr>
        <p:txBody>
          <a:bodyPr/>
          <a:lstStyle/>
          <a:p>
            <a:endParaRPr lang="en-US"/>
          </a:p>
        </p:txBody>
      </p:sp>
      <p:sp>
        <p:nvSpPr>
          <p:cNvPr id="6" name="Text 4"/>
          <p:cNvSpPr txBox="1"/>
          <p:nvPr/>
        </p:nvSpPr>
        <p:spPr>
          <a:xfrm>
            <a:off x="1143000" y="2880360"/>
            <a:ext cx="4297680" cy="274320"/>
          </a:xfrm>
          <a:prstGeom prst="rect">
            <a:avLst/>
          </a:prstGeom>
          <a:noFill/>
          <a:ln/>
        </p:spPr>
        <p:txBody>
          <a:bodyPr wrap="square" lIns="0" tIns="0" rIns="0" bIns="0" rtlCol="0" anchor="ctr"/>
          <a:lstStyle/>
          <a:p>
            <a:pPr marL="0" indent="0">
              <a:buNone/>
            </a:pPr>
            <a:r>
              <a:rPr lang="en-US" sz="1100" b="1" kern="0" spc="200" dirty="0">
                <a:solidFill>
                  <a:srgbClr val="2E7D8A"/>
                </a:solidFill>
                <a:latin typeface="Goudy Old Style" pitchFamily="34" charset="0"/>
                <a:ea typeface="Goudy Old Style" pitchFamily="34" charset="-122"/>
                <a:cs typeface="Goudy Old Style" pitchFamily="34" charset="-120"/>
              </a:rPr>
              <a:t>WHAT THE OPERATOR PROVIDES</a:t>
            </a:r>
            <a:endParaRPr lang="en-US" sz="1100" dirty="0"/>
          </a:p>
        </p:txBody>
      </p:sp>
      <p:sp>
        <p:nvSpPr>
          <p:cNvPr id="7" name="Text 5"/>
          <p:cNvSpPr txBox="1"/>
          <p:nvPr/>
        </p:nvSpPr>
        <p:spPr>
          <a:xfrm>
            <a:off x="1143000" y="3200400"/>
            <a:ext cx="4297680" cy="411480"/>
          </a:xfrm>
          <a:prstGeom prst="rect">
            <a:avLst/>
          </a:prstGeom>
          <a:noFill/>
          <a:ln/>
        </p:spPr>
        <p:txBody>
          <a:bodyPr wrap="square" lIns="0" tIns="0" rIns="0" bIns="0" rtlCol="0" anchor="ctr"/>
          <a:lstStyle/>
          <a:p>
            <a:pPr marL="0" indent="0">
              <a:buNone/>
            </a:pPr>
            <a:r>
              <a:rPr lang="en-US" sz="2000" b="1" dirty="0">
                <a:solidFill>
                  <a:srgbClr val="0E2E35"/>
                </a:solidFill>
                <a:latin typeface="Goudy Old Style" pitchFamily="34" charset="0"/>
                <a:ea typeface="Goudy Old Style" pitchFamily="34" charset="-122"/>
                <a:cs typeface="Goudy Old Style" pitchFamily="34" charset="-120"/>
              </a:rPr>
              <a:t>Carts, a home base and drivers</a:t>
            </a:r>
            <a:endParaRPr lang="en-US" sz="2000" dirty="0"/>
          </a:p>
        </p:txBody>
      </p:sp>
      <p:sp>
        <p:nvSpPr>
          <p:cNvPr id="8" name="Text 6"/>
          <p:cNvSpPr txBox="1"/>
          <p:nvPr/>
        </p:nvSpPr>
        <p:spPr>
          <a:xfrm>
            <a:off x="1143000" y="3675888"/>
            <a:ext cx="4297680" cy="603504"/>
          </a:xfrm>
          <a:prstGeom prst="rect">
            <a:avLst/>
          </a:prstGeom>
          <a:noFill/>
          <a:ln/>
        </p:spPr>
        <p:txBody>
          <a:bodyPr wrap="square" lIns="0" tIns="0" rIns="0" bIns="0" rtlCol="0" anchor="ctr"/>
          <a:lstStyle/>
          <a:p>
            <a:pPr marL="342900" indent="-342900">
              <a:lnSpc>
                <a:spcPct val="115000"/>
              </a:lnSpc>
              <a:buSzPct val="100000"/>
              <a:buChar char="•"/>
            </a:pPr>
            <a:r>
              <a:rPr lang="en-US" sz="1550" dirty="0">
                <a:solidFill>
                  <a:srgbClr val="5E7176"/>
                </a:solidFill>
                <a:latin typeface="Goudy Old Style" pitchFamily="34" charset="0"/>
                <a:ea typeface="Goudy Old Style" pitchFamily="34" charset="-122"/>
                <a:cs typeface="Goudy Old Style" pitchFamily="34" charset="-120"/>
              </a:rPr>
              <a:t>Four carts: three on the road, one accessible cart in reserve</a:t>
            </a:r>
            <a:endParaRPr lang="en-US" sz="1550" dirty="0"/>
          </a:p>
        </p:txBody>
      </p:sp>
      <p:sp>
        <p:nvSpPr>
          <p:cNvPr id="9" name="Text 7"/>
          <p:cNvSpPr txBox="1"/>
          <p:nvPr/>
        </p:nvSpPr>
        <p:spPr>
          <a:xfrm>
            <a:off x="1143000" y="4334256"/>
            <a:ext cx="4297680" cy="603504"/>
          </a:xfrm>
          <a:prstGeom prst="rect">
            <a:avLst/>
          </a:prstGeom>
          <a:noFill/>
          <a:ln/>
        </p:spPr>
        <p:txBody>
          <a:bodyPr wrap="square" lIns="0" tIns="0" rIns="0" bIns="0" rtlCol="0" anchor="ctr"/>
          <a:lstStyle/>
          <a:p>
            <a:pPr marL="342900" indent="-342900">
              <a:lnSpc>
                <a:spcPct val="115000"/>
              </a:lnSpc>
              <a:buSzPct val="100000"/>
              <a:buChar char="•"/>
            </a:pPr>
            <a:r>
              <a:rPr lang="en-US" sz="1550" dirty="0">
                <a:solidFill>
                  <a:srgbClr val="5E7176"/>
                </a:solidFill>
                <a:latin typeface="Goudy Old Style" pitchFamily="34" charset="0"/>
                <a:ea typeface="Goudy Old Style" pitchFamily="34" charset="-122"/>
                <a:cs typeface="Goudy Old Style" pitchFamily="34" charset="-120"/>
              </a:rPr>
              <a:t>A facility to store, charge and dispatch the carts</a:t>
            </a:r>
            <a:endParaRPr lang="en-US" sz="1550" dirty="0"/>
          </a:p>
        </p:txBody>
      </p:sp>
      <p:sp>
        <p:nvSpPr>
          <p:cNvPr id="10" name="Text 8"/>
          <p:cNvSpPr txBox="1"/>
          <p:nvPr/>
        </p:nvSpPr>
        <p:spPr>
          <a:xfrm>
            <a:off x="1143000" y="4992624"/>
            <a:ext cx="4297680" cy="603504"/>
          </a:xfrm>
          <a:prstGeom prst="rect">
            <a:avLst/>
          </a:prstGeom>
          <a:noFill/>
          <a:ln/>
        </p:spPr>
        <p:txBody>
          <a:bodyPr wrap="square" lIns="0" tIns="0" rIns="0" bIns="0" rtlCol="0" anchor="ctr"/>
          <a:lstStyle/>
          <a:p>
            <a:pPr marL="342900" indent="-342900">
              <a:lnSpc>
                <a:spcPct val="115000"/>
              </a:lnSpc>
              <a:buSzPct val="100000"/>
              <a:buChar char="•"/>
            </a:pPr>
            <a:r>
              <a:rPr lang="en-US" sz="1550" dirty="0">
                <a:solidFill>
                  <a:srgbClr val="5E7176"/>
                </a:solidFill>
                <a:latin typeface="Goudy Old Style" pitchFamily="34" charset="0"/>
                <a:ea typeface="Goudy Old Style" pitchFamily="34" charset="-122"/>
                <a:cs typeface="Goudy Old Style" pitchFamily="34" charset="-120"/>
              </a:rPr>
              <a:t>Trained drivers</a:t>
            </a:r>
            <a:endParaRPr lang="en-US" sz="1550" dirty="0"/>
          </a:p>
        </p:txBody>
      </p:sp>
      <p:sp>
        <p:nvSpPr>
          <p:cNvPr id="11" name="Shape 9"/>
          <p:cNvSpPr/>
          <p:nvPr/>
        </p:nvSpPr>
        <p:spPr>
          <a:xfrm>
            <a:off x="6355080" y="2606040"/>
            <a:ext cx="5029200" cy="3108960"/>
          </a:xfrm>
          <a:prstGeom prst="roundRect">
            <a:avLst>
              <a:gd name="adj" fmla="val 1765"/>
            </a:avLst>
          </a:prstGeom>
          <a:solidFill>
            <a:srgbClr val="0E2E35"/>
          </a:solidFill>
          <a:ln w="12700">
            <a:solidFill>
              <a:srgbClr val="0E2E35"/>
            </a:solidFill>
            <a:prstDash val="solid"/>
          </a:ln>
        </p:spPr>
        <p:txBody>
          <a:bodyPr/>
          <a:lstStyle/>
          <a:p>
            <a:endParaRPr lang="en-US"/>
          </a:p>
        </p:txBody>
      </p:sp>
      <p:sp>
        <p:nvSpPr>
          <p:cNvPr id="12" name="Text 10"/>
          <p:cNvSpPr txBox="1"/>
          <p:nvPr/>
        </p:nvSpPr>
        <p:spPr>
          <a:xfrm>
            <a:off x="6720840" y="2880360"/>
            <a:ext cx="4297680" cy="274320"/>
          </a:xfrm>
          <a:prstGeom prst="rect">
            <a:avLst/>
          </a:prstGeom>
          <a:noFill/>
          <a:ln/>
        </p:spPr>
        <p:txBody>
          <a:bodyPr wrap="square" lIns="0" tIns="0" rIns="0" bIns="0" rtlCol="0" anchor="ctr"/>
          <a:lstStyle/>
          <a:p>
            <a:pPr marL="0" indent="0">
              <a:buNone/>
            </a:pPr>
            <a:r>
              <a:rPr lang="en-US" sz="1100" b="1" kern="0" spc="200" dirty="0">
                <a:solidFill>
                  <a:srgbClr val="E2D3B3"/>
                </a:solidFill>
                <a:latin typeface="Goudy Old Style" pitchFamily="34" charset="0"/>
                <a:ea typeface="Goudy Old Style" pitchFamily="34" charset="-122"/>
                <a:cs typeface="Goudy Old Style" pitchFamily="34" charset="-120"/>
              </a:rPr>
              <a:t>WHAT THE PARK BOARD KEEPS</a:t>
            </a:r>
            <a:endParaRPr lang="en-US" sz="1100" dirty="0"/>
          </a:p>
        </p:txBody>
      </p:sp>
      <p:sp>
        <p:nvSpPr>
          <p:cNvPr id="13" name="Text 11"/>
          <p:cNvSpPr txBox="1"/>
          <p:nvPr/>
        </p:nvSpPr>
        <p:spPr>
          <a:xfrm>
            <a:off x="6720840" y="3200400"/>
            <a:ext cx="4297680" cy="411480"/>
          </a:xfrm>
          <a:prstGeom prst="rect">
            <a:avLst/>
          </a:prstGeom>
          <a:noFill/>
          <a:ln/>
        </p:spPr>
        <p:txBody>
          <a:bodyPr wrap="square" lIns="0" tIns="0" rIns="0" bIns="0" rtlCol="0" anchor="ctr"/>
          <a:lstStyle/>
          <a:p>
            <a:pPr marL="0" indent="0">
              <a:buNone/>
            </a:pPr>
            <a:r>
              <a:rPr lang="en-US" sz="2000" b="1" dirty="0">
                <a:solidFill>
                  <a:srgbClr val="FFFFFF"/>
                </a:solidFill>
                <a:latin typeface="Goudy Old Style" pitchFamily="34" charset="0"/>
                <a:ea typeface="Goudy Old Style" pitchFamily="34" charset="-122"/>
                <a:cs typeface="Goudy Old Style" pitchFamily="34" charset="-120"/>
              </a:rPr>
              <a:t>Control, through the contract</a:t>
            </a:r>
            <a:endParaRPr lang="en-US" sz="2000" dirty="0"/>
          </a:p>
        </p:txBody>
      </p:sp>
      <p:sp>
        <p:nvSpPr>
          <p:cNvPr id="14" name="Text 12"/>
          <p:cNvSpPr txBox="1"/>
          <p:nvPr/>
        </p:nvSpPr>
        <p:spPr>
          <a:xfrm>
            <a:off x="6720840" y="3675888"/>
            <a:ext cx="4297680" cy="603504"/>
          </a:xfrm>
          <a:prstGeom prst="rect">
            <a:avLst/>
          </a:prstGeom>
          <a:noFill/>
          <a:ln/>
        </p:spPr>
        <p:txBody>
          <a:bodyPr wrap="square" lIns="0" tIns="0" rIns="0" bIns="0" rtlCol="0" anchor="ctr"/>
          <a:lstStyle/>
          <a:p>
            <a:pPr marL="342900" indent="-342900">
              <a:lnSpc>
                <a:spcPct val="115000"/>
              </a:lnSpc>
              <a:buSzPct val="100000"/>
              <a:buChar char="•"/>
            </a:pPr>
            <a:r>
              <a:rPr lang="en-US" sz="1550" dirty="0">
                <a:solidFill>
                  <a:srgbClr val="C7D6D9"/>
                </a:solidFill>
                <a:latin typeface="Goudy Old Style" pitchFamily="34" charset="0"/>
                <a:ea typeface="Goudy Old Style" pitchFamily="34" charset="-122"/>
                <a:cs typeface="Goudy Old Style" pitchFamily="34" charset="-120"/>
              </a:rPr>
              <a:t>Pays only for the hours the carts run</a:t>
            </a:r>
            <a:endParaRPr lang="en-US" sz="1550" dirty="0"/>
          </a:p>
        </p:txBody>
      </p:sp>
      <p:sp>
        <p:nvSpPr>
          <p:cNvPr id="15" name="Text 13"/>
          <p:cNvSpPr txBox="1"/>
          <p:nvPr/>
        </p:nvSpPr>
        <p:spPr>
          <a:xfrm>
            <a:off x="6720840" y="4334256"/>
            <a:ext cx="4297680" cy="603504"/>
          </a:xfrm>
          <a:prstGeom prst="rect">
            <a:avLst/>
          </a:prstGeom>
          <a:noFill/>
          <a:ln/>
        </p:spPr>
        <p:txBody>
          <a:bodyPr wrap="square" lIns="0" tIns="0" rIns="0" bIns="0" rtlCol="0" anchor="ctr"/>
          <a:lstStyle/>
          <a:p>
            <a:pPr marL="342900" indent="-342900">
              <a:lnSpc>
                <a:spcPct val="115000"/>
              </a:lnSpc>
              <a:buSzPct val="100000"/>
              <a:buChar char="•"/>
            </a:pPr>
            <a:r>
              <a:rPr lang="en-US" sz="1550" dirty="0">
                <a:solidFill>
                  <a:srgbClr val="C7D6D9"/>
                </a:solidFill>
                <a:latin typeface="Goudy Old Style" pitchFamily="34" charset="0"/>
                <a:ea typeface="Goudy Old Style" pitchFamily="34" charset="-122"/>
                <a:cs typeface="Goudy Old Style" pitchFamily="34" charset="-120"/>
              </a:rPr>
              <a:t>Sets the measures and the reports</a:t>
            </a:r>
            <a:endParaRPr lang="en-US" sz="1550" dirty="0"/>
          </a:p>
        </p:txBody>
      </p:sp>
      <p:sp>
        <p:nvSpPr>
          <p:cNvPr id="16" name="Text 14"/>
          <p:cNvSpPr txBox="1"/>
          <p:nvPr/>
        </p:nvSpPr>
        <p:spPr>
          <a:xfrm>
            <a:off x="6720840" y="4992624"/>
            <a:ext cx="4297680" cy="603504"/>
          </a:xfrm>
          <a:prstGeom prst="rect">
            <a:avLst/>
          </a:prstGeom>
          <a:noFill/>
          <a:ln/>
        </p:spPr>
        <p:txBody>
          <a:bodyPr wrap="square" lIns="0" tIns="0" rIns="0" bIns="0" rtlCol="0" anchor="ctr"/>
          <a:lstStyle/>
          <a:p>
            <a:pPr marL="342900" indent="-342900">
              <a:lnSpc>
                <a:spcPct val="115000"/>
              </a:lnSpc>
              <a:buSzPct val="100000"/>
              <a:buChar char="•"/>
            </a:pPr>
            <a:r>
              <a:rPr lang="en-US" sz="1550" dirty="0">
                <a:solidFill>
                  <a:srgbClr val="C7D6D9"/>
                </a:solidFill>
                <a:latin typeface="Goudy Old Style" pitchFamily="34" charset="0"/>
                <a:ea typeface="Goudy Old Style" pitchFamily="34" charset="-122"/>
                <a:cs typeface="Goudy Old Style" pitchFamily="34" charset="-120"/>
              </a:rPr>
              <a:t>Audits the books and can end the contract if measures are missed</a:t>
            </a:r>
            <a:endParaRPr lang="en-US" sz="1550" dirty="0"/>
          </a:p>
        </p:txBody>
      </p:sp>
      <p:sp>
        <p:nvSpPr>
          <p:cNvPr id="17" name="Text 15"/>
          <p:cNvSpPr txBox="1"/>
          <p:nvPr/>
        </p:nvSpPr>
        <p:spPr>
          <a:xfrm>
            <a:off x="777240" y="5943600"/>
            <a:ext cx="10607040" cy="365760"/>
          </a:xfrm>
          <a:prstGeom prst="rect">
            <a:avLst/>
          </a:prstGeom>
          <a:noFill/>
          <a:ln/>
        </p:spPr>
        <p:txBody>
          <a:bodyPr wrap="square" lIns="0" tIns="0" rIns="0" bIns="0" rtlCol="0" anchor="ctr"/>
          <a:lstStyle/>
          <a:p>
            <a:pPr marL="0" indent="0">
              <a:buNone/>
            </a:pPr>
            <a:r>
              <a:rPr lang="en-US" sz="1200" i="1" dirty="0">
                <a:solidFill>
                  <a:srgbClr val="0E2E35"/>
                </a:solidFill>
                <a:latin typeface="Goudy Old Style" pitchFamily="34" charset="0"/>
                <a:ea typeface="Goudy Old Style" pitchFamily="34" charset="-122"/>
                <a:cs typeface="Goudy Old Style" pitchFamily="34" charset="-120"/>
              </a:rPr>
              <a:t>The Park Board may contract under Local Government Code 306.038. Tax Code 351.101(d) requires full records of every hotel tax dollar the operator spends.</a:t>
            </a:r>
            <a:endParaRPr lang="en-US" sz="1500" dirty="0"/>
          </a:p>
        </p:txBody>
      </p:sp>
      <p:sp>
        <p:nvSpPr>
          <p:cNvPr id="18"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HOW THE PILOT RUNS</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Three days a week, measured by the hour.</a:t>
            </a:r>
            <a:endParaRPr lang="en-US" sz="3800" dirty="0"/>
          </a:p>
        </p:txBody>
      </p:sp>
      <p:sp>
        <p:nvSpPr>
          <p:cNvPr id="4" name="Shape 2"/>
          <p:cNvSpPr/>
          <p:nvPr/>
        </p:nvSpPr>
        <p:spPr>
          <a:xfrm>
            <a:off x="777240" y="2148840"/>
            <a:ext cx="5029200" cy="1691640"/>
          </a:xfrm>
          <a:prstGeom prst="roundRect">
            <a:avLst>
              <a:gd name="adj" fmla="val 3243"/>
            </a:avLst>
          </a:prstGeom>
          <a:solidFill>
            <a:srgbClr val="FFFFFF"/>
          </a:solidFill>
          <a:ln w="12700">
            <a:solidFill>
              <a:srgbClr val="DBE3E3"/>
            </a:solidFill>
            <a:prstDash val="solid"/>
          </a:ln>
        </p:spPr>
        <p:txBody>
          <a:bodyPr/>
          <a:lstStyle/>
          <a:p>
            <a:endParaRPr lang="en-US"/>
          </a:p>
        </p:txBody>
      </p:sp>
      <p:sp>
        <p:nvSpPr>
          <p:cNvPr id="5" name="Shape 3"/>
          <p:cNvSpPr/>
          <p:nvPr/>
        </p:nvSpPr>
        <p:spPr>
          <a:xfrm>
            <a:off x="1097280" y="2468880"/>
            <a:ext cx="365760" cy="365760"/>
          </a:xfrm>
          <a:prstGeom prst="ellipse">
            <a:avLst/>
          </a:prstGeom>
          <a:solidFill>
            <a:srgbClr val="2E7D8A"/>
          </a:solidFill>
          <a:ln/>
        </p:spPr>
        <p:txBody>
          <a:bodyPr/>
          <a:lstStyle/>
          <a:p>
            <a:endParaRPr lang="en-US"/>
          </a:p>
        </p:txBody>
      </p:sp>
      <p:sp>
        <p:nvSpPr>
          <p:cNvPr id="6" name="Text 4"/>
          <p:cNvSpPr txBox="1"/>
          <p:nvPr/>
        </p:nvSpPr>
        <p:spPr>
          <a:xfrm>
            <a:off x="1600200" y="2423160"/>
            <a:ext cx="4023360" cy="411480"/>
          </a:xfrm>
          <a:prstGeom prst="rect">
            <a:avLst/>
          </a:prstGeom>
          <a:noFill/>
          <a:ln/>
        </p:spPr>
        <p:txBody>
          <a:bodyPr wrap="square" lIns="0" tIns="0" rIns="0" bIns="0" rtlCol="0" anchor="ctr"/>
          <a:lstStyle/>
          <a:p>
            <a:pPr marL="0" indent="0">
              <a:buNone/>
            </a:pPr>
            <a:r>
              <a:rPr lang="en-US" sz="1900" b="1" dirty="0">
                <a:solidFill>
                  <a:srgbClr val="0E2E35"/>
                </a:solidFill>
                <a:latin typeface="Goudy Old Style" pitchFamily="34" charset="0"/>
                <a:ea typeface="Goudy Old Style" pitchFamily="34" charset="-122"/>
                <a:cs typeface="Goudy Old Style" pitchFamily="34" charset="-120"/>
              </a:rPr>
              <a:t>Three days a week</a:t>
            </a:r>
            <a:endParaRPr lang="en-US" sz="1900" dirty="0"/>
          </a:p>
        </p:txBody>
      </p:sp>
      <p:sp>
        <p:nvSpPr>
          <p:cNvPr id="7" name="Text 5"/>
          <p:cNvSpPr txBox="1"/>
          <p:nvPr/>
        </p:nvSpPr>
        <p:spPr>
          <a:xfrm>
            <a:off x="1097280" y="2953512"/>
            <a:ext cx="4434840" cy="777240"/>
          </a:xfrm>
          <a:prstGeom prst="rect">
            <a:avLst/>
          </a:prstGeom>
          <a:noFill/>
          <a:ln/>
        </p:spPr>
        <p:txBody>
          <a:bodyPr wrap="square" lIns="0" tIns="0" rIns="0" bIns="0" rtlCol="0" anchor="ctr"/>
          <a:lstStyle/>
          <a:p>
            <a:pPr marL="0" indent="0">
              <a:lnSpc>
                <a:spcPct val="120000"/>
              </a:lnSpc>
              <a:buNone/>
            </a:pPr>
            <a:r>
              <a:rPr lang="en-US" sz="1550" dirty="0">
                <a:solidFill>
                  <a:srgbClr val="5E7176"/>
                </a:solidFill>
                <a:latin typeface="Goudy Old Style" pitchFamily="34" charset="0"/>
                <a:ea typeface="Goudy Old Style" pitchFamily="34" charset="-122"/>
                <a:cs typeface="Goudy Old Style" pitchFamily="34" charset="-120"/>
              </a:rPr>
              <a:t>Three carts run the downtown lap 12 hours a day, 156 days a year. A fourth waits in reserve.</a:t>
            </a:r>
            <a:endParaRPr lang="en-US" sz="1550" dirty="0"/>
          </a:p>
        </p:txBody>
      </p:sp>
      <p:sp>
        <p:nvSpPr>
          <p:cNvPr id="8" name="Shape 6"/>
          <p:cNvSpPr/>
          <p:nvPr/>
        </p:nvSpPr>
        <p:spPr>
          <a:xfrm>
            <a:off x="6355080" y="2148840"/>
            <a:ext cx="5029200" cy="1691640"/>
          </a:xfrm>
          <a:prstGeom prst="roundRect">
            <a:avLst>
              <a:gd name="adj" fmla="val 3243"/>
            </a:avLst>
          </a:prstGeom>
          <a:solidFill>
            <a:srgbClr val="FFFFFF"/>
          </a:solidFill>
          <a:ln w="12700">
            <a:solidFill>
              <a:srgbClr val="DBE3E3"/>
            </a:solidFill>
            <a:prstDash val="solid"/>
          </a:ln>
        </p:spPr>
        <p:txBody>
          <a:bodyPr/>
          <a:lstStyle/>
          <a:p>
            <a:endParaRPr lang="en-US"/>
          </a:p>
        </p:txBody>
      </p:sp>
      <p:sp>
        <p:nvSpPr>
          <p:cNvPr id="9" name="Shape 7"/>
          <p:cNvSpPr/>
          <p:nvPr/>
        </p:nvSpPr>
        <p:spPr>
          <a:xfrm>
            <a:off x="6675120" y="2468880"/>
            <a:ext cx="365760" cy="365760"/>
          </a:xfrm>
          <a:prstGeom prst="ellipse">
            <a:avLst/>
          </a:prstGeom>
          <a:solidFill>
            <a:srgbClr val="2E7D8A"/>
          </a:solidFill>
          <a:ln/>
        </p:spPr>
        <p:txBody>
          <a:bodyPr/>
          <a:lstStyle/>
          <a:p>
            <a:endParaRPr lang="en-US"/>
          </a:p>
        </p:txBody>
      </p:sp>
      <p:sp>
        <p:nvSpPr>
          <p:cNvPr id="10" name="Text 8"/>
          <p:cNvSpPr txBox="1"/>
          <p:nvPr/>
        </p:nvSpPr>
        <p:spPr>
          <a:xfrm>
            <a:off x="7178040" y="2423160"/>
            <a:ext cx="4023360" cy="411480"/>
          </a:xfrm>
          <a:prstGeom prst="rect">
            <a:avLst/>
          </a:prstGeom>
          <a:noFill/>
          <a:ln/>
        </p:spPr>
        <p:txBody>
          <a:bodyPr wrap="square" lIns="0" tIns="0" rIns="0" bIns="0" rtlCol="0" anchor="ctr"/>
          <a:lstStyle/>
          <a:p>
            <a:pPr marL="0" indent="0">
              <a:buNone/>
            </a:pPr>
            <a:r>
              <a:rPr lang="en-US" sz="1900" b="1" dirty="0">
                <a:solidFill>
                  <a:srgbClr val="0E2E35"/>
                </a:solidFill>
                <a:latin typeface="Goudy Old Style" pitchFamily="34" charset="0"/>
                <a:ea typeface="Goudy Old Style" pitchFamily="34" charset="-122"/>
                <a:cs typeface="Goudy Old Style" pitchFamily="34" charset="-120"/>
              </a:rPr>
              <a:t>Measured by the hour</a:t>
            </a:r>
            <a:endParaRPr lang="en-US" sz="1900" dirty="0"/>
          </a:p>
        </p:txBody>
      </p:sp>
      <p:sp>
        <p:nvSpPr>
          <p:cNvPr id="11" name="Text 9"/>
          <p:cNvSpPr txBox="1"/>
          <p:nvPr/>
        </p:nvSpPr>
        <p:spPr>
          <a:xfrm>
            <a:off x="6675120" y="2953512"/>
            <a:ext cx="4434840" cy="777240"/>
          </a:xfrm>
          <a:prstGeom prst="rect">
            <a:avLst/>
          </a:prstGeom>
          <a:noFill/>
          <a:ln/>
        </p:spPr>
        <p:txBody>
          <a:bodyPr wrap="square" lIns="0" tIns="0" rIns="0" bIns="0" rtlCol="0" anchor="ctr"/>
          <a:lstStyle/>
          <a:p>
            <a:pPr marL="0" indent="0">
              <a:lnSpc>
                <a:spcPct val="120000"/>
              </a:lnSpc>
              <a:buNone/>
            </a:pPr>
            <a:r>
              <a:rPr lang="en-US" sz="1550" dirty="0">
                <a:solidFill>
                  <a:srgbClr val="5E7176"/>
                </a:solidFill>
                <a:latin typeface="Goudy Old Style" pitchFamily="34" charset="0"/>
                <a:ea typeface="Goudy Old Style" pitchFamily="34" charset="-122"/>
                <a:cs typeface="Goudy Old Style" pitchFamily="34" charset="-120"/>
              </a:rPr>
              <a:t>Success is six or more riders per cart hour, and a rising share of hotel guests.</a:t>
            </a:r>
            <a:endParaRPr lang="en-US" sz="1550" dirty="0"/>
          </a:p>
        </p:txBody>
      </p:sp>
      <p:sp>
        <p:nvSpPr>
          <p:cNvPr id="12" name="Shape 10"/>
          <p:cNvSpPr/>
          <p:nvPr/>
        </p:nvSpPr>
        <p:spPr>
          <a:xfrm>
            <a:off x="777240" y="4069080"/>
            <a:ext cx="5029200" cy="1691640"/>
          </a:xfrm>
          <a:prstGeom prst="roundRect">
            <a:avLst>
              <a:gd name="adj" fmla="val 3243"/>
            </a:avLst>
          </a:prstGeom>
          <a:solidFill>
            <a:srgbClr val="FFFFFF"/>
          </a:solidFill>
          <a:ln w="12700">
            <a:solidFill>
              <a:srgbClr val="DBE3E3"/>
            </a:solidFill>
            <a:prstDash val="solid"/>
          </a:ln>
        </p:spPr>
        <p:txBody>
          <a:bodyPr/>
          <a:lstStyle/>
          <a:p>
            <a:endParaRPr lang="en-US"/>
          </a:p>
        </p:txBody>
      </p:sp>
      <p:sp>
        <p:nvSpPr>
          <p:cNvPr id="13" name="Shape 11"/>
          <p:cNvSpPr/>
          <p:nvPr/>
        </p:nvSpPr>
        <p:spPr>
          <a:xfrm>
            <a:off x="1097280" y="4389120"/>
            <a:ext cx="365760" cy="365760"/>
          </a:xfrm>
          <a:prstGeom prst="ellipse">
            <a:avLst/>
          </a:prstGeom>
          <a:solidFill>
            <a:srgbClr val="2E7D8A"/>
          </a:solidFill>
          <a:ln/>
        </p:spPr>
        <p:txBody>
          <a:bodyPr/>
          <a:lstStyle/>
          <a:p>
            <a:endParaRPr lang="en-US"/>
          </a:p>
        </p:txBody>
      </p:sp>
      <p:sp>
        <p:nvSpPr>
          <p:cNvPr id="14" name="Text 12"/>
          <p:cNvSpPr txBox="1"/>
          <p:nvPr/>
        </p:nvSpPr>
        <p:spPr>
          <a:xfrm>
            <a:off x="1600200" y="4343400"/>
            <a:ext cx="4023360" cy="411480"/>
          </a:xfrm>
          <a:prstGeom prst="rect">
            <a:avLst/>
          </a:prstGeom>
          <a:noFill/>
          <a:ln/>
        </p:spPr>
        <p:txBody>
          <a:bodyPr wrap="square" lIns="0" tIns="0" rIns="0" bIns="0" rtlCol="0" anchor="ctr"/>
          <a:lstStyle/>
          <a:p>
            <a:pPr marL="0" indent="0">
              <a:buNone/>
            </a:pPr>
            <a:r>
              <a:rPr lang="en-US" sz="1900" b="1" dirty="0">
                <a:solidFill>
                  <a:srgbClr val="0E2E35"/>
                </a:solidFill>
                <a:latin typeface="Goudy Old Style" pitchFamily="34" charset="0"/>
                <a:ea typeface="Goudy Old Style" pitchFamily="34" charset="-122"/>
                <a:cs typeface="Goudy Old Style" pitchFamily="34" charset="-120"/>
              </a:rPr>
              <a:t>Riders left waiting earn the next cart</a:t>
            </a:r>
            <a:endParaRPr lang="en-US" sz="1900" dirty="0"/>
          </a:p>
        </p:txBody>
      </p:sp>
      <p:sp>
        <p:nvSpPr>
          <p:cNvPr id="15" name="Text 13"/>
          <p:cNvSpPr txBox="1"/>
          <p:nvPr/>
        </p:nvSpPr>
        <p:spPr>
          <a:xfrm>
            <a:off x="1097280" y="4873752"/>
            <a:ext cx="4434840" cy="777240"/>
          </a:xfrm>
          <a:prstGeom prst="rect">
            <a:avLst/>
          </a:prstGeom>
          <a:noFill/>
          <a:ln/>
        </p:spPr>
        <p:txBody>
          <a:bodyPr wrap="square" lIns="0" tIns="0" rIns="0" bIns="0" rtlCol="0" anchor="ctr"/>
          <a:lstStyle/>
          <a:p>
            <a:pPr marL="0" indent="0">
              <a:lnSpc>
                <a:spcPct val="120000"/>
              </a:lnSpc>
              <a:buNone/>
            </a:pPr>
            <a:r>
              <a:rPr lang="en-US" sz="1550" dirty="0">
                <a:solidFill>
                  <a:srgbClr val="5E7176"/>
                </a:solidFill>
                <a:latin typeface="Goudy Old Style" pitchFamily="34" charset="0"/>
                <a:ea typeface="Goudy Old Style" pitchFamily="34" charset="-122"/>
                <a:cs typeface="Goudy Old Style" pitchFamily="34" charset="-120"/>
              </a:rPr>
              <a:t>We add a cart when riders are being turned away at the curb.</a:t>
            </a:r>
            <a:endParaRPr lang="en-US" sz="1550" dirty="0"/>
          </a:p>
        </p:txBody>
      </p:sp>
      <p:sp>
        <p:nvSpPr>
          <p:cNvPr id="16" name="Shape 14"/>
          <p:cNvSpPr/>
          <p:nvPr/>
        </p:nvSpPr>
        <p:spPr>
          <a:xfrm>
            <a:off x="6355080" y="4069080"/>
            <a:ext cx="5029200" cy="1691640"/>
          </a:xfrm>
          <a:prstGeom prst="roundRect">
            <a:avLst>
              <a:gd name="adj" fmla="val 3243"/>
            </a:avLst>
          </a:prstGeom>
          <a:solidFill>
            <a:srgbClr val="FFFFFF"/>
          </a:solidFill>
          <a:ln w="12700">
            <a:solidFill>
              <a:srgbClr val="DBE3E3"/>
            </a:solidFill>
            <a:prstDash val="solid"/>
          </a:ln>
        </p:spPr>
        <p:txBody>
          <a:bodyPr/>
          <a:lstStyle/>
          <a:p>
            <a:endParaRPr lang="en-US"/>
          </a:p>
        </p:txBody>
      </p:sp>
      <p:sp>
        <p:nvSpPr>
          <p:cNvPr id="17" name="Shape 15"/>
          <p:cNvSpPr/>
          <p:nvPr/>
        </p:nvSpPr>
        <p:spPr>
          <a:xfrm>
            <a:off x="6675120" y="4389120"/>
            <a:ext cx="365760" cy="365760"/>
          </a:xfrm>
          <a:prstGeom prst="ellipse">
            <a:avLst/>
          </a:prstGeom>
          <a:solidFill>
            <a:srgbClr val="2E7D8A"/>
          </a:solidFill>
          <a:ln/>
        </p:spPr>
        <p:txBody>
          <a:bodyPr/>
          <a:lstStyle/>
          <a:p>
            <a:endParaRPr lang="en-US"/>
          </a:p>
        </p:txBody>
      </p:sp>
      <p:sp>
        <p:nvSpPr>
          <p:cNvPr id="18" name="Text 16"/>
          <p:cNvSpPr txBox="1"/>
          <p:nvPr/>
        </p:nvSpPr>
        <p:spPr>
          <a:xfrm>
            <a:off x="7178040" y="4343400"/>
            <a:ext cx="4023360" cy="411480"/>
          </a:xfrm>
          <a:prstGeom prst="rect">
            <a:avLst/>
          </a:prstGeom>
          <a:noFill/>
          <a:ln/>
        </p:spPr>
        <p:txBody>
          <a:bodyPr wrap="square" lIns="0" tIns="0" rIns="0" bIns="0" rtlCol="0" anchor="ctr"/>
          <a:lstStyle/>
          <a:p>
            <a:pPr marL="0" indent="0">
              <a:buNone/>
            </a:pPr>
            <a:r>
              <a:rPr lang="en-US" sz="1900" b="1" dirty="0">
                <a:solidFill>
                  <a:srgbClr val="0E2E35"/>
                </a:solidFill>
                <a:latin typeface="Goudy Old Style" pitchFamily="34" charset="0"/>
                <a:ea typeface="Goudy Old Style" pitchFamily="34" charset="-122"/>
                <a:cs typeface="Goudy Old Style" pitchFamily="34" charset="-120"/>
              </a:rPr>
              <a:t>Phase two comes after</a:t>
            </a:r>
            <a:endParaRPr lang="en-US" sz="1900" dirty="0"/>
          </a:p>
        </p:txBody>
      </p:sp>
      <p:sp>
        <p:nvSpPr>
          <p:cNvPr id="19" name="Text 17"/>
          <p:cNvSpPr txBox="1"/>
          <p:nvPr/>
        </p:nvSpPr>
        <p:spPr>
          <a:xfrm>
            <a:off x="6675120" y="4873752"/>
            <a:ext cx="4434840" cy="777240"/>
          </a:xfrm>
          <a:prstGeom prst="rect">
            <a:avLst/>
          </a:prstGeom>
          <a:noFill/>
          <a:ln/>
        </p:spPr>
        <p:txBody>
          <a:bodyPr wrap="square" lIns="0" tIns="0" rIns="0" bIns="0" rtlCol="0" anchor="ctr"/>
          <a:lstStyle/>
          <a:p>
            <a:pPr marL="0" indent="0">
              <a:lnSpc>
                <a:spcPct val="120000"/>
              </a:lnSpc>
              <a:buNone/>
            </a:pPr>
            <a:r>
              <a:rPr lang="en-US" sz="1550" dirty="0">
                <a:solidFill>
                  <a:srgbClr val="5E7176"/>
                </a:solidFill>
                <a:latin typeface="Goudy Old Style" pitchFamily="34" charset="0"/>
                <a:ea typeface="Goudy Old Style" pitchFamily="34" charset="-122"/>
                <a:cs typeface="Goudy Old Style" pitchFamily="34" charset="-120"/>
              </a:rPr>
              <a:t>Next, the Seawall route from Pier 21 down 21st to the Galvez and Stewart Beach.</a:t>
            </a:r>
            <a:endParaRPr lang="en-US" sz="1550" dirty="0"/>
          </a:p>
        </p:txBody>
      </p:sp>
      <p:sp>
        <p:nvSpPr>
          <p:cNvPr id="20"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ASK</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Three decisions for the Board.</a:t>
            </a:r>
            <a:endParaRPr lang="en-US" sz="3800" dirty="0"/>
          </a:p>
        </p:txBody>
      </p:sp>
      <p:sp>
        <p:nvSpPr>
          <p:cNvPr id="4" name="Text 2"/>
          <p:cNvSpPr txBox="1"/>
          <p:nvPr/>
        </p:nvSpPr>
        <p:spPr>
          <a:xfrm>
            <a:off x="777240" y="1874520"/>
            <a:ext cx="10241280" cy="457200"/>
          </a:xfrm>
          <a:prstGeom prst="rect">
            <a:avLst/>
          </a:prstGeom>
          <a:noFill/>
          <a:ln/>
        </p:spPr>
        <p:txBody>
          <a:bodyPr wrap="square" lIns="0" tIns="0" rIns="0" bIns="0" rtlCol="0" anchor="ctr"/>
          <a:lstStyle/>
          <a:p>
            <a:pPr marL="0" indent="0">
              <a:buNone/>
            </a:pPr>
            <a:r>
              <a:rPr lang="en-US" sz="2000" dirty="0">
                <a:solidFill>
                  <a:srgbClr val="5E7176"/>
                </a:solidFill>
                <a:latin typeface="Goudy Old Style" pitchFamily="34" charset="0"/>
                <a:ea typeface="Goudy Old Style" pitchFamily="34" charset="-122"/>
                <a:cs typeface="Goudy Old Style" pitchFamily="34" charset="-120"/>
              </a:rPr>
              <a:t>And what we bring.</a:t>
            </a:r>
            <a:endParaRPr lang="en-US" sz="2000" dirty="0"/>
          </a:p>
        </p:txBody>
      </p:sp>
      <p:sp>
        <p:nvSpPr>
          <p:cNvPr id="5" name="Shape 3"/>
          <p:cNvSpPr/>
          <p:nvPr/>
        </p:nvSpPr>
        <p:spPr>
          <a:xfrm>
            <a:off x="777240" y="2606040"/>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6" name="Shape 4"/>
          <p:cNvSpPr/>
          <p:nvPr/>
        </p:nvSpPr>
        <p:spPr>
          <a:xfrm>
            <a:off x="1115568" y="2843784"/>
            <a:ext cx="347472" cy="347472"/>
          </a:xfrm>
          <a:prstGeom prst="ellipse">
            <a:avLst/>
          </a:prstGeom>
          <a:solidFill>
            <a:srgbClr val="C0562E"/>
          </a:solidFill>
          <a:ln/>
        </p:spPr>
        <p:txBody>
          <a:bodyPr/>
          <a:lstStyle/>
          <a:p>
            <a:endParaRPr lang="en-US"/>
          </a:p>
        </p:txBody>
      </p:sp>
      <p:sp>
        <p:nvSpPr>
          <p:cNvPr id="7" name="Text 5"/>
          <p:cNvSpPr txBox="1"/>
          <p:nvPr/>
        </p:nvSpPr>
        <p:spPr>
          <a:xfrm>
            <a:off x="1645920" y="2688336"/>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Ask for the duty</a:t>
            </a:r>
            <a:endParaRPr lang="en-US" sz="1700" dirty="0"/>
          </a:p>
        </p:txBody>
      </p:sp>
      <p:sp>
        <p:nvSpPr>
          <p:cNvPr id="8" name="Text 6"/>
          <p:cNvSpPr txBox="1"/>
          <p:nvPr/>
        </p:nvSpPr>
        <p:spPr>
          <a:xfrm>
            <a:off x="5029200" y="2706624"/>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A Board vote asking Council to add tourist transportation to the Board’s hotel tax duties.</a:t>
            </a:r>
            <a:endParaRPr lang="en-US" sz="1500" dirty="0"/>
          </a:p>
        </p:txBody>
      </p:sp>
      <p:sp>
        <p:nvSpPr>
          <p:cNvPr id="9" name="Shape 7"/>
          <p:cNvSpPr/>
          <p:nvPr/>
        </p:nvSpPr>
        <p:spPr>
          <a:xfrm>
            <a:off x="777240" y="3538728"/>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0" name="Shape 8"/>
          <p:cNvSpPr/>
          <p:nvPr/>
        </p:nvSpPr>
        <p:spPr>
          <a:xfrm>
            <a:off x="1115568" y="3776472"/>
            <a:ext cx="347472" cy="347472"/>
          </a:xfrm>
          <a:prstGeom prst="ellipse">
            <a:avLst/>
          </a:prstGeom>
          <a:solidFill>
            <a:srgbClr val="C0562E"/>
          </a:solidFill>
          <a:ln/>
        </p:spPr>
        <p:txBody>
          <a:bodyPr/>
          <a:lstStyle/>
          <a:p>
            <a:endParaRPr lang="en-US"/>
          </a:p>
        </p:txBody>
      </p:sp>
      <p:sp>
        <p:nvSpPr>
          <p:cNvPr id="11" name="Text 9"/>
          <p:cNvSpPr txBox="1"/>
          <p:nvPr/>
        </p:nvSpPr>
        <p:spPr>
          <a:xfrm>
            <a:off x="1645920" y="3621024"/>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Ask for the money</a:t>
            </a:r>
            <a:endParaRPr lang="en-US" sz="1700" dirty="0"/>
          </a:p>
        </p:txBody>
      </p:sp>
      <p:sp>
        <p:nvSpPr>
          <p:cNvPr id="12" name="Text 10"/>
          <p:cNvSpPr txBox="1"/>
          <p:nvPr/>
        </p:nvSpPr>
        <p:spPr>
          <a:xfrm>
            <a:off x="5029200" y="3639312"/>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$336,960 a year in hotel tax: $60 per cart hour, three carts, 12 hours a day, three days a week.</a:t>
            </a:r>
            <a:endParaRPr lang="en-US" sz="1500" dirty="0"/>
          </a:p>
        </p:txBody>
      </p:sp>
      <p:sp>
        <p:nvSpPr>
          <p:cNvPr id="13" name="Shape 11"/>
          <p:cNvSpPr/>
          <p:nvPr/>
        </p:nvSpPr>
        <p:spPr>
          <a:xfrm>
            <a:off x="777240" y="4471416"/>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4" name="Shape 12"/>
          <p:cNvSpPr/>
          <p:nvPr/>
        </p:nvSpPr>
        <p:spPr>
          <a:xfrm>
            <a:off x="1115568" y="4709160"/>
            <a:ext cx="347472" cy="347472"/>
          </a:xfrm>
          <a:prstGeom prst="ellipse">
            <a:avLst/>
          </a:prstGeom>
          <a:solidFill>
            <a:srgbClr val="C0562E"/>
          </a:solidFill>
          <a:ln/>
        </p:spPr>
        <p:txBody>
          <a:bodyPr/>
          <a:lstStyle/>
          <a:p>
            <a:endParaRPr lang="en-US"/>
          </a:p>
        </p:txBody>
      </p:sp>
      <p:sp>
        <p:nvSpPr>
          <p:cNvPr id="15" name="Text 13"/>
          <p:cNvSpPr txBox="1"/>
          <p:nvPr/>
        </p:nvSpPr>
        <p:spPr>
          <a:xfrm>
            <a:off x="1645920" y="4553712"/>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Seek proposals</a:t>
            </a:r>
            <a:endParaRPr lang="en-US" sz="1700" dirty="0"/>
          </a:p>
        </p:txBody>
      </p:sp>
      <p:sp>
        <p:nvSpPr>
          <p:cNvPr id="16" name="Text 14"/>
          <p:cNvSpPr txBox="1"/>
          <p:nvPr/>
        </p:nvSpPr>
        <p:spPr>
          <a:xfrm>
            <a:off x="5029200" y="4572000"/>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A request for proposals for a local operator, with riders per cart hour reported every quarter.</a:t>
            </a:r>
            <a:endParaRPr lang="en-US" sz="1500" dirty="0"/>
          </a:p>
        </p:txBody>
      </p:sp>
      <p:sp>
        <p:nvSpPr>
          <p:cNvPr id="17" name="Shape 15"/>
          <p:cNvSpPr/>
          <p:nvPr/>
        </p:nvSpPr>
        <p:spPr>
          <a:xfrm>
            <a:off x="777240" y="5404104"/>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8" name="Shape 16"/>
          <p:cNvSpPr/>
          <p:nvPr/>
        </p:nvSpPr>
        <p:spPr>
          <a:xfrm>
            <a:off x="1115568" y="5641848"/>
            <a:ext cx="347472" cy="347472"/>
          </a:xfrm>
          <a:prstGeom prst="ellipse">
            <a:avLst/>
          </a:prstGeom>
          <a:solidFill>
            <a:srgbClr val="C0562E"/>
          </a:solidFill>
          <a:ln/>
        </p:spPr>
        <p:txBody>
          <a:bodyPr/>
          <a:lstStyle/>
          <a:p>
            <a:endParaRPr lang="en-US"/>
          </a:p>
        </p:txBody>
      </p:sp>
      <p:sp>
        <p:nvSpPr>
          <p:cNvPr id="19" name="Text 17"/>
          <p:cNvSpPr txBox="1"/>
          <p:nvPr/>
        </p:nvSpPr>
        <p:spPr>
          <a:xfrm>
            <a:off x="1645920" y="5486400"/>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What we bring</a:t>
            </a:r>
            <a:endParaRPr lang="en-US" sz="1700" dirty="0"/>
          </a:p>
        </p:txBody>
      </p:sp>
      <p:sp>
        <p:nvSpPr>
          <p:cNvPr id="20" name="Text 18"/>
          <p:cNvSpPr txBox="1"/>
          <p:nvPr/>
        </p:nvSpPr>
        <p:spPr>
          <a:xfrm>
            <a:off x="5029200" y="5504688"/>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Signatures from the hotels and businesses on the route, and a program concept the Board can build its request on.</a:t>
            </a:r>
            <a:endParaRPr lang="en-US" sz="1500" dirty="0"/>
          </a:p>
        </p:txBody>
      </p:sp>
      <p:sp>
        <p:nvSpPr>
          <p:cNvPr id="21"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stock-mardigras-tremont.png"/>
          <p:cNvPicPr>
            <a:picLocks noChangeAspect="1"/>
          </p:cNvPicPr>
          <p:nvPr/>
        </p:nvPicPr>
        <p:blipFill>
          <a:blip r:embed="rId2"/>
          <a:srcRect/>
          <a:stretch/>
        </p:blipFill>
        <p:spPr>
          <a:xfrm>
            <a:off x="0" y="0"/>
            <a:ext cx="12161520" cy="6858000"/>
          </a:xfrm>
          <a:prstGeom prst="rect">
            <a:avLst/>
          </a:prstGeom>
        </p:spPr>
      </p:pic>
      <p:sp>
        <p:nvSpPr>
          <p:cNvPr id="3" name="Shape 0"/>
          <p:cNvSpPr/>
          <p:nvPr/>
        </p:nvSpPr>
        <p:spPr>
          <a:xfrm>
            <a:off x="0" y="0"/>
            <a:ext cx="12161520" cy="6858000"/>
          </a:xfrm>
          <a:prstGeom prst="rect">
            <a:avLst/>
          </a:prstGeom>
          <a:solidFill>
            <a:srgbClr val="0E2E35">
              <a:alpha val="48000"/>
            </a:srgbClr>
          </a:solidFill>
          <a:ln w="12700">
            <a:solidFill>
              <a:srgbClr val="333333"/>
            </a:solidFill>
            <a:prstDash val="solid"/>
          </a:ln>
        </p:spPr>
        <p:txBody>
          <a:bodyPr/>
          <a:lstStyle/>
          <a:p>
            <a:endParaRPr lang="en-US"/>
          </a:p>
        </p:txBody>
      </p:sp>
      <p:sp>
        <p:nvSpPr>
          <p:cNvPr id="4" name="Shape 1"/>
          <p:cNvSpPr/>
          <p:nvPr/>
        </p:nvSpPr>
        <p:spPr>
          <a:xfrm>
            <a:off x="0" y="3840480"/>
            <a:ext cx="12161520" cy="3017520"/>
          </a:xfrm>
          <a:prstGeom prst="rect">
            <a:avLst/>
          </a:prstGeom>
          <a:solidFill>
            <a:srgbClr val="0E2E35">
              <a:alpha val="78000"/>
            </a:srgbClr>
          </a:solidFill>
          <a:ln w="12700">
            <a:solidFill>
              <a:srgbClr val="333333"/>
            </a:solidFill>
            <a:prstDash val="solid"/>
          </a:ln>
        </p:spPr>
        <p:txBody>
          <a:bodyPr/>
          <a:lstStyle/>
          <a:p>
            <a:endParaRPr lang="en-US"/>
          </a:p>
        </p:txBody>
      </p:sp>
      <p:sp>
        <p:nvSpPr>
          <p:cNvPr id="5" name="Text 2"/>
          <p:cNvSpPr txBox="1"/>
          <p:nvPr/>
        </p:nvSpPr>
        <p:spPr>
          <a:xfrm>
            <a:off x="822960" y="4590288"/>
            <a:ext cx="8229600" cy="310896"/>
          </a:xfrm>
          <a:prstGeom prst="rect">
            <a:avLst/>
          </a:prstGeom>
          <a:noFill/>
          <a:ln/>
        </p:spPr>
        <p:txBody>
          <a:bodyPr wrap="square" lIns="0" tIns="0" rIns="0" bIns="0" rtlCol="0" anchor="ctr"/>
          <a:lstStyle/>
          <a:p>
            <a:pPr marL="0" indent="0">
              <a:buNone/>
            </a:pPr>
            <a:r>
              <a:rPr lang="en-US" sz="1200" b="1" kern="0" spc="240" dirty="0">
                <a:solidFill>
                  <a:srgbClr val="E2D3B3"/>
                </a:solidFill>
                <a:latin typeface="Goudy Old Style" pitchFamily="34" charset="0"/>
                <a:ea typeface="Goudy Old Style" pitchFamily="34" charset="-122"/>
                <a:cs typeface="Goudy Old Style" pitchFamily="34" charset="-120"/>
              </a:rPr>
              <a:t>WE'VE SEEN IT WORK</a:t>
            </a:r>
            <a:endParaRPr lang="en-US" sz="1200" dirty="0"/>
          </a:p>
        </p:txBody>
      </p:sp>
      <p:sp>
        <p:nvSpPr>
          <p:cNvPr id="6" name="Text 3"/>
          <p:cNvSpPr txBox="1"/>
          <p:nvPr/>
        </p:nvSpPr>
        <p:spPr>
          <a:xfrm>
            <a:off x="822960" y="4956048"/>
            <a:ext cx="10515600" cy="777240"/>
          </a:xfrm>
          <a:prstGeom prst="rect">
            <a:avLst/>
          </a:prstGeom>
          <a:noFill/>
          <a:ln/>
        </p:spPr>
        <p:txBody>
          <a:bodyPr wrap="square" lIns="0" tIns="0" rIns="0" bIns="0" rtlCol="0" anchor="ctr"/>
          <a:lstStyle/>
          <a:p>
            <a:pPr marL="0" indent="0">
              <a:buNone/>
            </a:pPr>
            <a:r>
              <a:rPr lang="en-US" sz="3800" b="1" dirty="0">
                <a:solidFill>
                  <a:srgbClr val="FFFFFF"/>
                </a:solidFill>
                <a:latin typeface="Goudy Old Style" pitchFamily="34" charset="0"/>
                <a:ea typeface="Goudy Old Style" pitchFamily="34" charset="-122"/>
                <a:cs typeface="Goudy Old Style" pitchFamily="34" charset="-120"/>
              </a:rPr>
              <a:t>On festival nights, the island shines.</a:t>
            </a:r>
            <a:endParaRPr lang="en-US" sz="3800" dirty="0"/>
          </a:p>
        </p:txBody>
      </p:sp>
      <p:sp>
        <p:nvSpPr>
          <p:cNvPr id="7" name="Text 4"/>
          <p:cNvSpPr txBox="1"/>
          <p:nvPr/>
        </p:nvSpPr>
        <p:spPr>
          <a:xfrm>
            <a:off x="822960" y="5760720"/>
            <a:ext cx="10058400" cy="566928"/>
          </a:xfrm>
          <a:prstGeom prst="rect">
            <a:avLst/>
          </a:prstGeom>
          <a:noFill/>
          <a:ln/>
        </p:spPr>
        <p:txBody>
          <a:bodyPr wrap="square" lIns="0" tIns="0" rIns="0" bIns="0" rtlCol="0" anchor="ctr"/>
          <a:lstStyle/>
          <a:p>
            <a:pPr marL="0" indent="0">
              <a:lnSpc>
                <a:spcPct val="115000"/>
              </a:lnSpc>
              <a:buNone/>
            </a:pPr>
            <a:r>
              <a:rPr lang="en-US" sz="1800" dirty="0">
                <a:solidFill>
                  <a:srgbClr val="D6E2E4"/>
                </a:solidFill>
                <a:latin typeface="Goudy Old Style" pitchFamily="34" charset="0"/>
                <a:ea typeface="Goudy Old Style" pitchFamily="34" charset="-122"/>
                <a:cs typeface="Goudy Old Style" pitchFamily="34" charset="-120"/>
              </a:rPr>
              <a:t>People stroll, the blocks fill up, and no one hunts for parking. The HOT Route brings that feeling to three days of every week.</a:t>
            </a:r>
            <a:endParaRPr lang="en-US" sz="1800" dirty="0"/>
          </a:p>
        </p:txBody>
      </p:sp>
      <p:sp>
        <p:nvSpPr>
          <p:cNvPr id="8"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B8C4CC"/>
                </a:solidFill>
                <a:latin typeface="Goudy Old Style"/>
              </a:rPr>
              <a:t>© 2026 Raymond Arce  ·  Concept first published September 3, 2025  ·  Plan Version 2.0, October 14, 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0E2E35"/>
        </a:solidFill>
        <a:effectLst/>
      </p:bgPr>
    </p:bg>
    <p:spTree>
      <p:nvGrpSpPr>
        <p:cNvPr id="1" name=""/>
        <p:cNvGrpSpPr/>
        <p:nvPr/>
      </p:nvGrpSpPr>
      <p:grpSpPr>
        <a:xfrm>
          <a:off x="0" y="0"/>
          <a:ext cx="0" cy="0"/>
          <a:chOff x="0" y="0"/>
          <a:chExt cx="0" cy="0"/>
        </a:xfrm>
      </p:grpSpPr>
      <p:sp>
        <p:nvSpPr>
          <p:cNvPr id="2" name="Shape 0"/>
          <p:cNvSpPr/>
          <p:nvPr/>
        </p:nvSpPr>
        <p:spPr>
          <a:xfrm>
            <a:off x="-1371600" y="4114800"/>
            <a:ext cx="3840480" cy="3840480"/>
          </a:xfrm>
          <a:prstGeom prst="ellipse">
            <a:avLst/>
          </a:prstGeom>
          <a:solidFill>
            <a:srgbClr val="2E7D8A">
              <a:alpha val="16000"/>
            </a:srgbClr>
          </a:solidFill>
          <a:ln/>
        </p:spPr>
        <p:txBody>
          <a:bodyPr/>
          <a:lstStyle/>
          <a:p>
            <a:endParaRPr lang="en-US"/>
          </a:p>
        </p:txBody>
      </p:sp>
      <p:sp>
        <p:nvSpPr>
          <p:cNvPr id="3" name="Shape 1"/>
          <p:cNvSpPr/>
          <p:nvPr/>
        </p:nvSpPr>
        <p:spPr>
          <a:xfrm>
            <a:off x="10515600" y="-914400"/>
            <a:ext cx="3108960" cy="3108960"/>
          </a:xfrm>
          <a:prstGeom prst="ellipse">
            <a:avLst/>
          </a:prstGeom>
          <a:solidFill>
            <a:srgbClr val="C0562E">
              <a:alpha val="14000"/>
            </a:srgbClr>
          </a:solidFill>
          <a:ln/>
        </p:spPr>
        <p:txBody>
          <a:bodyPr/>
          <a:lstStyle/>
          <a:p>
            <a:endParaRPr lang="en-US"/>
          </a:p>
        </p:txBody>
      </p:sp>
      <p:sp>
        <p:nvSpPr>
          <p:cNvPr id="4" name="Text 2"/>
          <p:cNvSpPr txBox="1"/>
          <p:nvPr/>
        </p:nvSpPr>
        <p:spPr>
          <a:xfrm>
            <a:off x="1005840" y="1188720"/>
            <a:ext cx="9601200" cy="914400"/>
          </a:xfrm>
          <a:prstGeom prst="rect">
            <a:avLst/>
          </a:prstGeom>
          <a:noFill/>
          <a:ln/>
        </p:spPr>
        <p:txBody>
          <a:bodyPr wrap="square" lIns="0" tIns="0" rIns="0" bIns="0" rtlCol="0" anchor="ctr"/>
          <a:lstStyle/>
          <a:p>
            <a:pPr marL="0" indent="0">
              <a:buNone/>
            </a:pPr>
            <a:r>
              <a:rPr lang="en-US" sz="4400" b="1" dirty="0">
                <a:solidFill>
                  <a:srgbClr val="FFFFFF"/>
                </a:solidFill>
                <a:latin typeface="Goudy Old Style" pitchFamily="34" charset="0"/>
                <a:ea typeface="Goudy Old Style" pitchFamily="34" charset="-122"/>
                <a:cs typeface="Goudy Old Style" pitchFamily="34" charset="-120"/>
              </a:rPr>
              <a:t>More than 9 million a year.</a:t>
            </a:r>
            <a:endParaRPr lang="en-US" sz="4400" dirty="0"/>
          </a:p>
        </p:txBody>
      </p:sp>
      <p:sp>
        <p:nvSpPr>
          <p:cNvPr id="5" name="Text 3"/>
          <p:cNvSpPr txBox="1"/>
          <p:nvPr/>
        </p:nvSpPr>
        <p:spPr>
          <a:xfrm>
            <a:off x="1005840" y="2212848"/>
            <a:ext cx="9144000" cy="731520"/>
          </a:xfrm>
          <a:prstGeom prst="rect">
            <a:avLst/>
          </a:prstGeom>
          <a:noFill/>
          <a:ln/>
        </p:spPr>
        <p:txBody>
          <a:bodyPr wrap="square" lIns="0" tIns="0" rIns="0" bIns="0" rtlCol="0" anchor="ctr"/>
          <a:lstStyle/>
          <a:p>
            <a:pPr marL="0" indent="0">
              <a:buNone/>
            </a:pPr>
            <a:r>
              <a:rPr lang="en-US" sz="2600" dirty="0">
                <a:solidFill>
                  <a:srgbClr val="E2D3B3"/>
                </a:solidFill>
                <a:latin typeface="Goudy Old Style" pitchFamily="34" charset="0"/>
                <a:ea typeface="Goudy Old Style" pitchFamily="34" charset="-122"/>
                <a:cs typeface="Goudy Old Style" pitchFamily="34" charset="-120"/>
              </a:rPr>
              <a:t>Let's welcome them downtown, with a ride they'll remember.</a:t>
            </a:r>
            <a:endParaRPr lang="en-US" sz="2600" dirty="0"/>
          </a:p>
        </p:txBody>
      </p:sp>
      <p:sp>
        <p:nvSpPr>
          <p:cNvPr id="6" name="Text 4"/>
          <p:cNvSpPr txBox="1"/>
          <p:nvPr/>
        </p:nvSpPr>
        <p:spPr>
          <a:xfrm>
            <a:off x="1005840" y="3429000"/>
            <a:ext cx="10058400" cy="365760"/>
          </a:xfrm>
          <a:prstGeom prst="rect">
            <a:avLst/>
          </a:prstGeom>
          <a:noFill/>
          <a:ln/>
        </p:spPr>
        <p:txBody>
          <a:bodyPr wrap="square" lIns="0" tIns="0" rIns="0" bIns="0" rtlCol="0" anchor="ctr"/>
          <a:lstStyle/>
          <a:p>
            <a:pPr marL="0" indent="0">
              <a:buNone/>
            </a:pPr>
            <a:r>
              <a:rPr lang="en-US" sz="1500" dirty="0">
                <a:solidFill>
                  <a:srgbClr val="9FB4B8"/>
                </a:solidFill>
                <a:latin typeface="Goudy Old Style" pitchFamily="34" charset="0"/>
                <a:ea typeface="Goudy Old Style" pitchFamily="34" charset="-122"/>
                <a:cs typeface="Goudy Old Style" pitchFamily="34" charset="-120"/>
              </a:rPr>
              <a:t>Raymond Arce   |   Raymond4Galveston@gmail.com</a:t>
            </a:r>
            <a:endParaRPr lang="en-US" sz="1500" dirty="0"/>
          </a:p>
        </p:txBody>
      </p:sp>
      <p:pic>
        <p:nvPicPr>
          <p:cNvPr id="7" name="Image 0" descr="carts-strand.png"/>
          <p:cNvPicPr>
            <a:picLocks noChangeAspect="1"/>
          </p:cNvPicPr>
          <p:nvPr/>
        </p:nvPicPr>
        <p:blipFill>
          <a:blip r:embed="rId2"/>
          <a:srcRect/>
          <a:stretch/>
        </p:blipFill>
        <p:spPr>
          <a:xfrm>
            <a:off x="0" y="4750676"/>
            <a:ext cx="7172707" cy="2107323"/>
          </a:xfrm>
          <a:prstGeom prst="rect">
            <a:avLst/>
          </a:prstGeom>
          <a:ln>
            <a:noFill/>
          </a:ln>
          <a:effectLst>
            <a:softEdge rad="112500"/>
          </a:effectLst>
        </p:spPr>
      </p:pic>
      <p:pic>
        <p:nvPicPr>
          <p:cNvPr id="9" name="Picture 8">
            <a:extLst>
              <a:ext uri="{FF2B5EF4-FFF2-40B4-BE49-F238E27FC236}">
                <a16:creationId xmlns:a16="http://schemas.microsoft.com/office/drawing/2014/main" id="{9334DBB9-ACEA-865B-7746-2A72AFB127FB}"/>
              </a:ext>
            </a:extLst>
          </p:cNvPr>
          <p:cNvPicPr>
            <a:picLocks noChangeAspect="1"/>
          </p:cNvPicPr>
          <p:nvPr/>
        </p:nvPicPr>
        <p:blipFill>
          <a:blip r:embed="rId3"/>
          <a:stretch>
            <a:fillRect/>
          </a:stretch>
        </p:blipFill>
        <p:spPr>
          <a:xfrm>
            <a:off x="7083972" y="3168760"/>
            <a:ext cx="5089109" cy="3689240"/>
          </a:xfrm>
          <a:prstGeom prst="rect">
            <a:avLst/>
          </a:prstGeom>
          <a:ln>
            <a:noFill/>
          </a:ln>
          <a:effectLst>
            <a:softEdge rad="112500"/>
          </a:effectLst>
        </p:spPr>
      </p:pic>
      <p:sp>
        <p:nvSpPr>
          <p:cNvPr id="10"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EDF2F5"/>
                </a:solidFill>
                <a:effectLst>
                  <a:outerShdw blurRad="38100" dist="12700" dir="2700000" algn="tl" rotWithShape="0">
                    <a:srgbClr val="000000">
                      <a:alpha val="85000"/>
                    </a:srgbClr>
                  </a:outerShdw>
                </a:effectLst>
                <a:latin typeface="Goudy Old Style"/>
              </a:rPr>
              <a:t>© 2026 Raymond Arce  ·  Concept first published September 3, 2025  ·  Plan Version 2.0, October 14, 2026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WHAT IT COSTS</a:t>
            </a:r>
            <a:endParaRPr lang="en-US" sz="1200" dirty="0"/>
          </a:p>
        </p:txBody>
      </p:sp>
      <p:sp>
        <p:nvSpPr>
          <p:cNvPr id="3" name="Text 1"/>
          <p:cNvSpPr txBox="1"/>
          <p:nvPr/>
        </p:nvSpPr>
        <p:spPr>
          <a:xfrm>
            <a:off x="777240" y="896112"/>
            <a:ext cx="10332720" cy="1325880"/>
          </a:xfrm>
          <a:prstGeom prst="rect">
            <a:avLst/>
          </a:prstGeom>
          <a:noFill/>
          <a:ln/>
        </p:spPr>
        <p:txBody>
          <a:bodyPr wrap="square" lIns="0" tIns="0" rIns="0" bIns="0" rtlCol="0" anchor="ctr"/>
          <a:lstStyle/>
          <a:p>
            <a:pPr marL="0" indent="0">
              <a:lnSpc>
                <a:spcPct val="110000"/>
              </a:lnSpc>
              <a:buNone/>
            </a:pPr>
            <a:r>
              <a:rPr lang="en-US" sz="3800" b="1" dirty="0">
                <a:solidFill>
                  <a:srgbClr val="0E2E35"/>
                </a:solidFill>
                <a:latin typeface="Goudy Old Style" pitchFamily="34" charset="0"/>
                <a:ea typeface="Goudy Old Style" pitchFamily="34" charset="-122"/>
                <a:cs typeface="Goudy Old Style" pitchFamily="34" charset="-120"/>
              </a:rPr>
              <a:t>One rate, priced in the open.</a:t>
            </a:r>
            <a:endParaRPr lang="en-US" sz="3800" dirty="0"/>
          </a:p>
        </p:txBody>
      </p:sp>
      <p:sp>
        <p:nvSpPr>
          <p:cNvPr id="4" name="Shape 2"/>
          <p:cNvSpPr/>
          <p:nvPr/>
        </p:nvSpPr>
        <p:spPr>
          <a:xfrm>
            <a:off x="777240" y="2011680"/>
            <a:ext cx="3200400" cy="1280160"/>
          </a:xfrm>
          <a:prstGeom prst="roundRect">
            <a:avLst>
              <a:gd name="adj" fmla="val 3000"/>
            </a:avLst>
          </a:prstGeom>
          <a:solidFill>
            <a:srgbClr val="EFF2F2"/>
          </a:solidFill>
          <a:ln w="12700">
            <a:solidFill>
              <a:srgbClr val="DFE5E5"/>
            </a:solidFill>
            <a:prstDash val="solid"/>
          </a:ln>
        </p:spPr>
        <p:txBody>
          <a:bodyPr/>
          <a:lstStyle/>
          <a:p>
            <a:endParaRPr lang="en-US"/>
          </a:p>
        </p:txBody>
      </p:sp>
      <p:sp>
        <p:nvSpPr>
          <p:cNvPr id="5" name="Text 3"/>
          <p:cNvSpPr txBox="1"/>
          <p:nvPr/>
        </p:nvSpPr>
        <p:spPr>
          <a:xfrm>
            <a:off x="1033272" y="2103120"/>
            <a:ext cx="2697480" cy="566928"/>
          </a:xfrm>
          <a:prstGeom prst="rect">
            <a:avLst/>
          </a:prstGeom>
          <a:noFill/>
          <a:ln/>
        </p:spPr>
        <p:txBody>
          <a:bodyPr wrap="square" lIns="0" tIns="0" rIns="0" bIns="0" rtlCol="0" anchor="ctr"/>
          <a:lstStyle/>
          <a:p>
            <a:pPr marL="0" indent="0">
              <a:buNone/>
            </a:pPr>
            <a:r>
              <a:rPr lang="en-US" sz="2800" b="1" dirty="0">
                <a:solidFill>
                  <a:srgbClr val="0E2E35"/>
                </a:solidFill>
                <a:latin typeface="Goudy Old Style" pitchFamily="34" charset="0"/>
                <a:ea typeface="Goudy Old Style" pitchFamily="34" charset="-122"/>
                <a:cs typeface="Goudy Old Style" pitchFamily="34" charset="-120"/>
              </a:rPr>
              <a:t>$60</a:t>
            </a:r>
            <a:endParaRPr lang="en-US" sz="2800" dirty="0"/>
          </a:p>
        </p:txBody>
      </p:sp>
      <p:sp>
        <p:nvSpPr>
          <p:cNvPr id="6" name="Text 4"/>
          <p:cNvSpPr txBox="1"/>
          <p:nvPr/>
        </p:nvSpPr>
        <p:spPr>
          <a:xfrm>
            <a:off x="1033272" y="2670048"/>
            <a:ext cx="2697480" cy="548640"/>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Per cart hour, carts and facility included</a:t>
            </a:r>
            <a:endParaRPr lang="en-US" sz="1500" dirty="0"/>
          </a:p>
        </p:txBody>
      </p:sp>
      <p:sp>
        <p:nvSpPr>
          <p:cNvPr id="7" name="Shape 5"/>
          <p:cNvSpPr/>
          <p:nvPr/>
        </p:nvSpPr>
        <p:spPr>
          <a:xfrm>
            <a:off x="4343400" y="2011680"/>
            <a:ext cx="3200400" cy="1280160"/>
          </a:xfrm>
          <a:prstGeom prst="roundRect">
            <a:avLst>
              <a:gd name="adj" fmla="val 3000"/>
            </a:avLst>
          </a:prstGeom>
          <a:solidFill>
            <a:srgbClr val="0E2E35"/>
          </a:solidFill>
          <a:ln w="12700">
            <a:solidFill>
              <a:srgbClr val="0E2E35"/>
            </a:solidFill>
            <a:prstDash val="solid"/>
          </a:ln>
        </p:spPr>
        <p:txBody>
          <a:bodyPr/>
          <a:lstStyle/>
          <a:p>
            <a:endParaRPr lang="en-US"/>
          </a:p>
        </p:txBody>
      </p:sp>
      <p:sp>
        <p:nvSpPr>
          <p:cNvPr id="8" name="Text 6"/>
          <p:cNvSpPr txBox="1"/>
          <p:nvPr/>
        </p:nvSpPr>
        <p:spPr>
          <a:xfrm>
            <a:off x="4599432" y="2103120"/>
            <a:ext cx="2697480" cy="566928"/>
          </a:xfrm>
          <a:prstGeom prst="rect">
            <a:avLst/>
          </a:prstGeom>
          <a:noFill/>
          <a:ln/>
        </p:spPr>
        <p:txBody>
          <a:bodyPr wrap="square" lIns="0" tIns="0" rIns="0" bIns="0" rtlCol="0" anchor="ctr"/>
          <a:lstStyle/>
          <a:p>
            <a:pPr marL="0" indent="0">
              <a:buNone/>
            </a:pPr>
            <a:r>
              <a:rPr lang="en-US" sz="2800" b="1" dirty="0">
                <a:solidFill>
                  <a:srgbClr val="E2D3B3"/>
                </a:solidFill>
                <a:latin typeface="Goudy Old Style" pitchFamily="34" charset="0"/>
                <a:ea typeface="Goudy Old Style" pitchFamily="34" charset="-122"/>
                <a:cs typeface="Goudy Old Style" pitchFamily="34" charset="-120"/>
              </a:rPr>
              <a:t>$336,960</a:t>
            </a:r>
            <a:endParaRPr lang="en-US" sz="2800" dirty="0"/>
          </a:p>
        </p:txBody>
      </p:sp>
      <p:sp>
        <p:nvSpPr>
          <p:cNvPr id="9" name="Text 7"/>
          <p:cNvSpPr txBox="1"/>
          <p:nvPr/>
        </p:nvSpPr>
        <p:spPr>
          <a:xfrm>
            <a:off x="4599432" y="2670048"/>
            <a:ext cx="2697480" cy="548640"/>
          </a:xfrm>
          <a:prstGeom prst="rect">
            <a:avLst/>
          </a:prstGeom>
          <a:noFill/>
          <a:ln/>
        </p:spPr>
        <p:txBody>
          <a:bodyPr wrap="square" lIns="0" tIns="0" rIns="0" bIns="0" rtlCol="0" anchor="ctr"/>
          <a:lstStyle/>
          <a:p>
            <a:pPr marL="0" indent="0">
              <a:lnSpc>
                <a:spcPct val="115000"/>
              </a:lnSpc>
              <a:buNone/>
            </a:pPr>
            <a:r>
              <a:rPr lang="en-US" sz="1500" dirty="0">
                <a:solidFill>
                  <a:srgbClr val="C7D6D9"/>
                </a:solidFill>
                <a:latin typeface="Goudy Old Style" pitchFamily="34" charset="0"/>
                <a:ea typeface="Goudy Old Style" pitchFamily="34" charset="-122"/>
                <a:cs typeface="Goudy Old Style" pitchFamily="34" charset="-120"/>
              </a:rPr>
              <a:t>A year, three carts, three days a week</a:t>
            </a:r>
            <a:endParaRPr lang="en-US" sz="1500" dirty="0"/>
          </a:p>
        </p:txBody>
      </p:sp>
      <p:sp>
        <p:nvSpPr>
          <p:cNvPr id="10" name="Shape 8"/>
          <p:cNvSpPr/>
          <p:nvPr/>
        </p:nvSpPr>
        <p:spPr>
          <a:xfrm>
            <a:off x="7909560" y="2011680"/>
            <a:ext cx="3200400" cy="1280160"/>
          </a:xfrm>
          <a:prstGeom prst="roundRect">
            <a:avLst>
              <a:gd name="adj" fmla="val 3000"/>
            </a:avLst>
          </a:prstGeom>
          <a:solidFill>
            <a:srgbClr val="EFF2F2"/>
          </a:solidFill>
          <a:ln w="12700">
            <a:solidFill>
              <a:srgbClr val="DFE5E5"/>
            </a:solidFill>
            <a:prstDash val="solid"/>
          </a:ln>
        </p:spPr>
        <p:txBody>
          <a:bodyPr/>
          <a:lstStyle/>
          <a:p>
            <a:endParaRPr lang="en-US"/>
          </a:p>
        </p:txBody>
      </p:sp>
      <p:sp>
        <p:nvSpPr>
          <p:cNvPr id="11" name="Text 9"/>
          <p:cNvSpPr txBox="1"/>
          <p:nvPr/>
        </p:nvSpPr>
        <p:spPr>
          <a:xfrm>
            <a:off x="8165592" y="2103120"/>
            <a:ext cx="2697480" cy="566928"/>
          </a:xfrm>
          <a:prstGeom prst="rect">
            <a:avLst/>
          </a:prstGeom>
          <a:noFill/>
          <a:ln/>
        </p:spPr>
        <p:txBody>
          <a:bodyPr wrap="square" lIns="0" tIns="0" rIns="0" bIns="0" rtlCol="0" anchor="ctr"/>
          <a:lstStyle/>
          <a:p>
            <a:pPr marL="0" indent="0">
              <a:buNone/>
            </a:pPr>
            <a:r>
              <a:rPr lang="en-US" sz="2800" b="1" dirty="0">
                <a:solidFill>
                  <a:srgbClr val="0E2E35"/>
                </a:solidFill>
                <a:latin typeface="Goudy Old Style" pitchFamily="34" charset="0"/>
                <a:ea typeface="Goudy Old Style" pitchFamily="34" charset="-122"/>
                <a:cs typeface="Goudy Old Style" pitchFamily="34" charset="-120"/>
              </a:rPr>
              <a:t>10.2%</a:t>
            </a:r>
            <a:endParaRPr lang="en-US" sz="2800" dirty="0"/>
          </a:p>
        </p:txBody>
      </p:sp>
      <p:sp>
        <p:nvSpPr>
          <p:cNvPr id="12" name="Text 10"/>
          <p:cNvSpPr txBox="1"/>
          <p:nvPr/>
        </p:nvSpPr>
        <p:spPr>
          <a:xfrm>
            <a:off x="8165592" y="2670048"/>
            <a:ext cx="2697480" cy="548640"/>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Of one penny of hotel tax</a:t>
            </a:r>
            <a:endParaRPr lang="en-US" sz="1500" dirty="0"/>
          </a:p>
        </p:txBody>
      </p:sp>
      <p:sp>
        <p:nvSpPr>
          <p:cNvPr id="13" name="Text 11"/>
          <p:cNvSpPr txBox="1"/>
          <p:nvPr/>
        </p:nvSpPr>
        <p:spPr>
          <a:xfrm>
            <a:off x="7909560" y="3520440"/>
            <a:ext cx="3200400" cy="2194560"/>
          </a:xfrm>
          <a:prstGeom prst="rect">
            <a:avLst/>
          </a:prstGeom>
          <a:noFill/>
          <a:ln/>
        </p:spPr>
        <p:txBody>
          <a:bodyPr wrap="square" lIns="0" tIns="0" rIns="0" bIns="0" rtlCol="0" anchor="t"/>
          <a:lstStyle/>
          <a:p>
            <a:pPr marL="0" indent="0">
              <a:lnSpc>
                <a:spcPct val="105000"/>
              </a:lnSpc>
              <a:spcAft>
                <a:spcPts val="500"/>
              </a:spcAft>
              <a:buNone/>
            </a:pPr>
            <a:r>
              <a:rPr lang="en-US" sz="1150" dirty="0" b="1">
                <a:solidFill>
                  <a:srgbClr val="0E2E35"/>
                </a:solidFill>
                <a:latin typeface="Goudy Old Style" pitchFamily="34" charset="0"/>
                <a:ea typeface="Goudy Old Style" pitchFamily="34" charset="-122"/>
                <a:cs typeface="Goudy Old Style" pitchFamily="34" charset="-120"/>
              </a:rPr>
              <a:t>What the rate covers: </a:t>
            </a:r>
            <a:r>
              <a:rPr lang="en-US" sz="1150" dirty="0" b="0">
                <a:solidFill>
                  <a:srgbClr val="5E7176"/>
                </a:solidFill>
                <a:latin typeface="Goudy Old Style" pitchFamily="34" charset="0"/>
                <a:ea typeface="Goudy Old Style" pitchFamily="34" charset="-122"/>
                <a:cs typeface="Goudy Old Style" pitchFamily="34" charset="-120"/>
              </a:rPr>
              <a:t>the carts, the facility, the drivers, administration, luggage check-in and checkout, insurance, upkeep and the live map. The Park Board buys no vehicles.</a:t>
            </a:r>
            <a:endParaRPr lang="en-US" sz="1800" dirty="0"/>
          </a:p>
          <a:p>
            <a:pPr marL="0" indent="0">
              <a:lnSpc>
                <a:spcPct val="105000"/>
              </a:lnSpc>
              <a:spcAft>
                <a:spcPts val="500"/>
              </a:spcAft>
              <a:buNone/>
            </a:pPr>
            <a:r>
              <a:rPr lang="en-US" sz="1150" dirty="0" b="1">
                <a:solidFill>
                  <a:srgbClr val="0E2E35"/>
                </a:solidFill>
                <a:latin typeface="Goudy Old Style" pitchFamily="34" charset="0"/>
                <a:ea typeface="Goudy Old Style" pitchFamily="34" charset="-122"/>
                <a:cs typeface="Goudy Old Style" pitchFamily="34" charset="-120"/>
              </a:rPr>
              <a:t>The reserve cart: a fourth cart, wheelchair accessible, covers breakdowns and riders who use wheelchairs.</a:t>
            </a:r>
            <a:endParaRPr lang="en-US" sz="1800" dirty="0"/>
          </a:p>
          <a:p>
            <a:pPr marL="0" indent="0">
              <a:lnSpc>
                <a:spcPct val="105000"/>
              </a:lnSpc>
              <a:spcAft>
                <a:spcPts val="500"/>
              </a:spcAft>
              <a:buNone/>
            </a:pPr>
            <a:r>
              <a:rPr lang="en-US" sz="1150" dirty="0" b="1">
                <a:solidFill>
                  <a:srgbClr val="0E2E35"/>
                </a:solidFill>
                <a:latin typeface="Goudy Old Style" pitchFamily="34" charset="0"/>
                <a:ea typeface="Goudy Old Style" pitchFamily="34" charset="-122"/>
                <a:cs typeface="Goudy Old Style" pitchFamily="34" charset="-120"/>
              </a:rPr>
              <a:t>Still to quote: </a:t>
            </a:r>
            <a:r>
              <a:rPr lang="en-US" sz="1150" dirty="0" b="0">
                <a:solidFill>
                  <a:srgbClr val="5E7176"/>
                </a:solidFill>
                <a:latin typeface="Goudy Old Style" pitchFamily="34" charset="0"/>
                <a:ea typeface="Goudy Old Style" pitchFamily="34" charset="-122"/>
                <a:cs typeface="Goudy Old Style" pitchFamily="34" charset="-120"/>
              </a:rPr>
              <a:t>insurance. It comes out of the operator's share, not a new line. No property tax, sales tax or general fund dollars.</a:t>
            </a:r>
            <a:endParaRPr lang="en-US" sz="1800" dirty="0"/>
          </a:p>
        </p:txBody>
      </p:sp>
      <p:sp>
        <p:nvSpPr>
          <p:cNvPr id="14" name="Text 12"/>
          <p:cNvSpPr txBox="1"/>
          <p:nvPr/>
        </p:nvSpPr>
        <p:spPr>
          <a:xfrm>
            <a:off x="777240" y="5998464"/>
            <a:ext cx="10515600" cy="502920"/>
          </a:xfrm>
          <a:prstGeom prst="rect">
            <a:avLst/>
          </a:prstGeom>
          <a:noFill/>
          <a:ln/>
        </p:spPr>
        <p:txBody>
          <a:bodyPr wrap="square" lIns="0" tIns="0" rIns="0" bIns="0" rtlCol="0" anchor="ctr"/>
          <a:lstStyle/>
          <a:p>
            <a:pPr marL="0" indent="0">
              <a:buNone/>
            </a:pPr>
            <a:r>
              <a:rPr lang="en-US" sz="1100" i="1" dirty="0">
                <a:solidFill>
                  <a:srgbClr val="8A9A9E"/>
                </a:solidFill>
                <a:latin typeface="Goudy Old Style" pitchFamily="34" charset="0"/>
                <a:ea typeface="Goudy Old Style" pitchFamily="34" charset="-122"/>
                <a:cs typeface="Goudy Old Style" pitchFamily="34" charset="-120"/>
              </a:rPr>
              <a:t>Three carts on the road and one in reserve, 12 hours a day in two six-hour shifts, three days a week, 156 days a year: 5,616 cart hours. Comparable city contracts run about $37 to $55 per vehicle hour, with the city buying the vehicles; this rate includes the carts and the facility. Drivers at $20 an hour, about $22.20 with payroll taxes. Carts at $20,000 each, owned by the operator, with a five-year life including batteries. One penny of hotel tax is about $3.3 million in the FY2027 Park Board budget. Fares from riders who are not hotel guests are not counted here.</a:t>
            </a:r>
            <a:endParaRPr lang="en-US" sz="1100" dirty="0"/>
          </a:p>
        </p:txBody>
      </p:sp>
      <p:sp>
        <p:nvSpPr>
          <p:cNvPr id="15"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graphicFrame>
        <p:nvGraphicFramePr>
          <p:cNvPr id="16" name="Cost table"/>
          <p:cNvGraphicFramePr>
            <a:graphicFrameLocks noGrp="1"/>
          </p:cNvGraphicFramePr>
          <p:nvPr/>
        </p:nvGraphicFramePr>
        <p:xfrm>
          <a:off x="777240" y="3520440"/>
          <a:ext cx="6766560" cy="1536192"/>
        </p:xfrm>
        <a:graphic>
          <a:graphicData uri="http://schemas.openxmlformats.org/drawingml/2006/table">
            <a:tbl>
              <a:tblPr firstRow="0" bandRow="0"/>
              <a:tblGrid>
                <a:gridCol w="1645920"/>
                <a:gridCol w="4114800"/>
                <a:gridCol w="1005840"/>
              </a:tblGrid>
              <a:tr h="219456">
                <a:tc>
                  <a:txBody>
                    <a:bodyPr wrap="square"/>
                    <a:lstStyle/>
                    <a:p>
                      <a:pPr algn="l"/>
                      <a:r>
                        <a:rPr sz="1300" b="1">
                          <a:solidFill>
                            <a:srgbClr val="2E7D8A"/>
                          </a:solidFill>
                          <a:latin typeface="Goudy Old Style"/>
                        </a:rPr>
                        <a:t/>
                      </a:r>
                    </a:p>
                  </a:txBody>
                  <a:tcPr marL="91440" marR="45720" marT="18288" marB="18288" anchor="ctr">
                    <a:lnL w="9525">
                      <a:noFill/>
                    </a:lnL>
                    <a:lnR w="9525">
                      <a:noFill/>
                    </a:lnR>
                    <a:lnT w="9525">
                      <a:noFill/>
                    </a:lnT>
                    <a:lnB w="9525">
                      <a:solidFill>
                        <a:srgbClr val="DFE5E5"/>
                      </a:solidFill>
                    </a:lnB>
                    <a:solidFill>
                      <a:srgbClr val="EFF2F2"/>
                    </a:solidFill>
                  </a:tcPr>
                </a:tc>
                <a:tc>
                  <a:txBody>
                    <a:bodyPr wrap="square"/>
                    <a:lstStyle/>
                    <a:p>
                      <a:pPr algn="l"/>
                      <a:r>
                        <a:rPr sz="1300" b="1">
                          <a:solidFill>
                            <a:srgbClr val="2E7D8A"/>
                          </a:solidFill>
                          <a:latin typeface="Goudy Old Style"/>
                        </a:rPr>
                        <a:t>Basis</a:t>
                      </a:r>
                    </a:p>
                  </a:txBody>
                  <a:tcPr marL="45720" marR="45720" marT="18288" marB="18288" anchor="ctr">
                    <a:lnL w="9525">
                      <a:noFill/>
                    </a:lnL>
                    <a:lnR w="9525">
                      <a:noFill/>
                    </a:lnR>
                    <a:lnT w="9525">
                      <a:noFill/>
                    </a:lnT>
                    <a:lnB w="9525">
                      <a:solidFill>
                        <a:srgbClr val="DFE5E5"/>
                      </a:solidFill>
                    </a:lnB>
                    <a:solidFill>
                      <a:srgbClr val="EFF2F2"/>
                    </a:solidFill>
                  </a:tcPr>
                </a:tc>
                <a:tc>
                  <a:txBody>
                    <a:bodyPr wrap="square"/>
                    <a:lstStyle/>
                    <a:p>
                      <a:pPr algn="ctr"/>
                      <a:r>
                        <a:rPr sz="1300" b="1">
                          <a:solidFill>
                            <a:srgbClr val="2E7D8A"/>
                          </a:solidFill>
                          <a:latin typeface="Goudy Old Style"/>
                        </a:rPr>
                        <a:t>Per year</a:t>
                      </a:r>
                    </a:p>
                  </a:txBody>
                  <a:tcPr marL="45720" marR="45720" marT="18288" marB="18288" anchor="ctr">
                    <a:lnL w="9525">
                      <a:noFill/>
                    </a:lnL>
                    <a:lnR w="9525">
                      <a:noFill/>
                    </a:lnR>
                    <a:lnT w="9525">
                      <a:noFill/>
                    </a:lnT>
                    <a:lnB w="9525">
                      <a:solidFill>
                        <a:srgbClr val="DFE5E5"/>
                      </a:solidFill>
                    </a:lnB>
                    <a:solidFill>
                      <a:srgbClr val="EFF2F2"/>
                    </a:solidFill>
                  </a:tcPr>
                </a:tc>
              </a:tr>
              <a:tr h="219456">
                <a:tc>
                  <a:txBody>
                    <a:bodyPr wrap="square"/>
                    <a:lstStyle/>
                    <a:p>
                      <a:pPr algn="l"/>
                      <a:r>
                        <a:rPr sz="1350" b="0">
                          <a:solidFill>
                            <a:srgbClr val="5E7176"/>
                          </a:solidFill>
                          <a:latin typeface="Goudy Old Style"/>
                        </a:rPr>
                        <a:t>Drivers</a:t>
                      </a:r>
                    </a:p>
                  </a:txBody>
                  <a:tcPr marL="91440" marR="45720" marT="18288" marB="18288" anchor="ctr">
                    <a:lnL w="9525">
                      <a:noFill/>
                    </a:lnL>
                    <a:lnR w="9525">
                      <a:noFill/>
                    </a:lnR>
                    <a:lnT w="9525">
                      <a:noFill/>
                    </a:lnT>
                    <a:lnB w="9525">
                      <a:solidFill>
                        <a:srgbClr val="DFE5E5"/>
                      </a:solidFill>
                    </a:lnB>
                    <a:noFill/>
                  </a:tcPr>
                </a:tc>
                <a:tc>
                  <a:txBody>
                    <a:bodyPr wrap="square"/>
                    <a:lstStyle/>
                    <a:p>
                      <a:pPr algn="l"/>
                      <a:r>
                        <a:rPr sz="1250" b="0">
                          <a:solidFill>
                            <a:srgbClr val="5E7176"/>
                          </a:solidFill>
                          <a:latin typeface="Goudy Old Style"/>
                        </a:rPr>
                        <a:t>Two 6-hour shifts a cart, $20 an hour</a:t>
                      </a:r>
                    </a:p>
                  </a:txBody>
                  <a:tcPr marL="91440" marR="45720" marT="18288" marB="18288" anchor="ctr">
                    <a:lnL w="9525">
                      <a:noFill/>
                    </a:lnL>
                    <a:lnR w="9525">
                      <a:noFill/>
                    </a:lnR>
                    <a:lnT w="9525">
                      <a:noFill/>
                    </a:lnT>
                    <a:lnB w="9525">
                      <a:solidFill>
                        <a:srgbClr val="DFE5E5"/>
                      </a:solidFill>
                    </a:lnB>
                    <a:noFill/>
                  </a:tcPr>
                </a:tc>
                <a:tc>
                  <a:txBody>
                    <a:bodyPr wrap="square"/>
                    <a:lstStyle/>
                    <a:p>
                      <a:pPr algn="ctr"/>
                      <a:r>
                        <a:rPr sz="1350" b="0">
                          <a:solidFill>
                            <a:srgbClr val="0E2E35"/>
                          </a:solidFill>
                          <a:latin typeface="Goudy Old Style"/>
                        </a:rPr>
                        <a:t>$124,675</a:t>
                      </a:r>
                    </a:p>
                  </a:txBody>
                  <a:tcPr marL="45720" marR="45720" marT="18288" marB="18288" anchor="ctr">
                    <a:lnL w="9525">
                      <a:noFill/>
                    </a:lnL>
                    <a:lnR w="9525">
                      <a:noFill/>
                    </a:lnR>
                    <a:lnT w="9525">
                      <a:noFill/>
                    </a:lnT>
                    <a:lnB w="9525">
                      <a:solidFill>
                        <a:srgbClr val="DFE5E5"/>
                      </a:solidFill>
                    </a:lnB>
                    <a:noFill/>
                  </a:tcPr>
                </a:tc>
              </a:tr>
              <a:tr h="219456">
                <a:tc>
                  <a:txBody>
                    <a:bodyPr wrap="square"/>
                    <a:lstStyle/>
                    <a:p>
                      <a:pPr algn="l"/>
                      <a:r>
                        <a:rPr sz="1350" b="0">
                          <a:solidFill>
                            <a:srgbClr val="5E7176"/>
                          </a:solidFill>
                          <a:latin typeface="Goudy Old Style"/>
                        </a:rPr>
                        <a:t>Facility</a:t>
                      </a:r>
                    </a:p>
                  </a:txBody>
                  <a:tcPr marL="91440" marR="45720" marT="18288" marB="18288" anchor="ctr">
                    <a:lnL w="9525">
                      <a:noFill/>
                    </a:lnL>
                    <a:lnR w="9525">
                      <a:noFill/>
                    </a:lnR>
                    <a:lnT w="9525">
                      <a:noFill/>
                    </a:lnT>
                    <a:lnB w="9525">
                      <a:solidFill>
                        <a:srgbClr val="DFE5E5"/>
                      </a:solidFill>
                    </a:lnB>
                    <a:noFill/>
                  </a:tcPr>
                </a:tc>
                <a:tc>
                  <a:txBody>
                    <a:bodyPr wrap="square"/>
                    <a:lstStyle/>
                    <a:p>
                      <a:pPr algn="l"/>
                      <a:r>
                        <a:rPr sz="1250" b="0">
                          <a:solidFill>
                            <a:srgbClr val="5E7176"/>
                          </a:solidFill>
                          <a:latin typeface="Goudy Old Style"/>
                        </a:rPr>
                        <a:t>$7,000 a month: storage and charging</a:t>
                      </a:r>
                    </a:p>
                  </a:txBody>
                  <a:tcPr marL="91440" marR="45720" marT="18288" marB="18288" anchor="ctr">
                    <a:lnL w="9525">
                      <a:noFill/>
                    </a:lnL>
                    <a:lnR w="9525">
                      <a:noFill/>
                    </a:lnR>
                    <a:lnT w="9525">
                      <a:noFill/>
                    </a:lnT>
                    <a:lnB w="9525">
                      <a:solidFill>
                        <a:srgbClr val="DFE5E5"/>
                      </a:solidFill>
                    </a:lnB>
                    <a:noFill/>
                  </a:tcPr>
                </a:tc>
                <a:tc>
                  <a:txBody>
                    <a:bodyPr wrap="square"/>
                    <a:lstStyle/>
                    <a:p>
                      <a:pPr algn="ctr"/>
                      <a:r>
                        <a:rPr sz="1350" b="0">
                          <a:solidFill>
                            <a:srgbClr val="0E2E35"/>
                          </a:solidFill>
                          <a:latin typeface="Goudy Old Style"/>
                        </a:rPr>
                        <a:t>$84,000</a:t>
                      </a:r>
                    </a:p>
                  </a:txBody>
                  <a:tcPr marL="45720" marR="45720" marT="18288" marB="18288" anchor="ctr">
                    <a:lnL w="9525">
                      <a:noFill/>
                    </a:lnL>
                    <a:lnR w="9525">
                      <a:noFill/>
                    </a:lnR>
                    <a:lnT w="9525">
                      <a:noFill/>
                    </a:lnT>
                    <a:lnB w="9525">
                      <a:solidFill>
                        <a:srgbClr val="DFE5E5"/>
                      </a:solidFill>
                    </a:lnB>
                    <a:noFill/>
                  </a:tcPr>
                </a:tc>
              </a:tr>
              <a:tr h="219456">
                <a:tc>
                  <a:txBody>
                    <a:bodyPr wrap="square"/>
                    <a:lstStyle/>
                    <a:p>
                      <a:pPr algn="l"/>
                      <a:r>
                        <a:rPr sz="1350" b="0">
                          <a:solidFill>
                            <a:srgbClr val="5E7176"/>
                          </a:solidFill>
                          <a:latin typeface="Goudy Old Style"/>
                        </a:rPr>
                        <a:t>Carts</a:t>
                      </a:r>
                    </a:p>
                  </a:txBody>
                  <a:tcPr marL="91440" marR="45720" marT="18288" marB="18288" anchor="ctr">
                    <a:lnL w="9525">
                      <a:noFill/>
                    </a:lnL>
                    <a:lnR w="9525">
                      <a:noFill/>
                    </a:lnR>
                    <a:lnT w="9525">
                      <a:noFill/>
                    </a:lnT>
                    <a:lnB w="9525">
                      <a:solidFill>
                        <a:srgbClr val="DFE5E5"/>
                      </a:solidFill>
                    </a:lnB>
                    <a:noFill/>
                  </a:tcPr>
                </a:tc>
                <a:tc>
                  <a:txBody>
                    <a:bodyPr wrap="square"/>
                    <a:lstStyle/>
                    <a:p>
                      <a:pPr algn="l"/>
                      <a:r>
                        <a:rPr sz="1250" b="0">
                          <a:solidFill>
                            <a:srgbClr val="5E7176"/>
                          </a:solidFill>
                          <a:latin typeface="Goudy Old Style"/>
                        </a:rPr>
                        <a:t>Four at $20,000, five-year life</a:t>
                      </a:r>
                    </a:p>
                  </a:txBody>
                  <a:tcPr marL="91440" marR="45720" marT="18288" marB="18288" anchor="ctr">
                    <a:lnL w="9525">
                      <a:noFill/>
                    </a:lnL>
                    <a:lnR w="9525">
                      <a:noFill/>
                    </a:lnR>
                    <a:lnT w="9525">
                      <a:noFill/>
                    </a:lnT>
                    <a:lnB w="9525">
                      <a:solidFill>
                        <a:srgbClr val="DFE5E5"/>
                      </a:solidFill>
                    </a:lnB>
                    <a:noFill/>
                  </a:tcPr>
                </a:tc>
                <a:tc>
                  <a:txBody>
                    <a:bodyPr wrap="square"/>
                    <a:lstStyle/>
                    <a:p>
                      <a:pPr algn="ctr"/>
                      <a:r>
                        <a:rPr sz="1350" b="0">
                          <a:solidFill>
                            <a:srgbClr val="0E2E35"/>
                          </a:solidFill>
                          <a:latin typeface="Goudy Old Style"/>
                        </a:rPr>
                        <a:t>$16,000</a:t>
                      </a:r>
                    </a:p>
                  </a:txBody>
                  <a:tcPr marL="45720" marR="45720" marT="18288" marB="18288" anchor="ctr">
                    <a:lnL w="9525">
                      <a:noFill/>
                    </a:lnL>
                    <a:lnR w="9525">
                      <a:noFill/>
                    </a:lnR>
                    <a:lnT w="9525">
                      <a:noFill/>
                    </a:lnT>
                    <a:lnB w="9525">
                      <a:solidFill>
                        <a:srgbClr val="DFE5E5"/>
                      </a:solidFill>
                    </a:lnB>
                    <a:noFill/>
                  </a:tcPr>
                </a:tc>
              </a:tr>
              <a:tr h="219456">
                <a:tc>
                  <a:txBody>
                    <a:bodyPr wrap="square"/>
                    <a:lstStyle/>
                    <a:p>
                      <a:pPr algn="l"/>
                      <a:r>
                        <a:rPr sz="1350" b="0">
                          <a:solidFill>
                            <a:srgbClr val="5E7176"/>
                          </a:solidFill>
                          <a:latin typeface="Goudy Old Style"/>
                        </a:rPr>
                        <a:t>Driver permits</a:t>
                      </a:r>
                    </a:p>
                  </a:txBody>
                  <a:tcPr marL="91440" marR="45720" marT="18288" marB="18288" anchor="ctr">
                    <a:lnL w="9525">
                      <a:noFill/>
                    </a:lnL>
                    <a:lnR w="9525">
                      <a:noFill/>
                    </a:lnR>
                    <a:lnT w="9525">
                      <a:noFill/>
                    </a:lnT>
                    <a:lnB w="9525">
                      <a:solidFill>
                        <a:srgbClr val="DFE5E5"/>
                      </a:solidFill>
                    </a:lnB>
                    <a:noFill/>
                  </a:tcPr>
                </a:tc>
                <a:tc>
                  <a:txBody>
                    <a:bodyPr wrap="square"/>
                    <a:lstStyle/>
                    <a:p>
                      <a:pPr algn="l"/>
                      <a:r>
                        <a:rPr sz="1250" b="0">
                          <a:solidFill>
                            <a:srgbClr val="5E7176"/>
                          </a:solidFill>
                          <a:latin typeface="Goudy Old Style"/>
                        </a:rPr>
                        <a:t>9 to 12 drivers at $25 each</a:t>
                      </a:r>
                    </a:p>
                  </a:txBody>
                  <a:tcPr marL="91440" marR="45720" marT="18288" marB="18288" anchor="ctr">
                    <a:lnL w="9525">
                      <a:noFill/>
                    </a:lnL>
                    <a:lnR w="9525">
                      <a:noFill/>
                    </a:lnR>
                    <a:lnT w="9525">
                      <a:noFill/>
                    </a:lnT>
                    <a:lnB w="9525">
                      <a:solidFill>
                        <a:srgbClr val="DFE5E5"/>
                      </a:solidFill>
                    </a:lnB>
                    <a:noFill/>
                  </a:tcPr>
                </a:tc>
                <a:tc>
                  <a:txBody>
                    <a:bodyPr wrap="square"/>
                    <a:lstStyle/>
                    <a:p>
                      <a:pPr algn="ctr"/>
                      <a:r>
                        <a:rPr sz="1350" b="0">
                          <a:solidFill>
                            <a:srgbClr val="0E2E35"/>
                          </a:solidFill>
                          <a:latin typeface="Goudy Old Style"/>
                        </a:rPr>
                        <a:t>$300</a:t>
                      </a:r>
                    </a:p>
                  </a:txBody>
                  <a:tcPr marL="45720" marR="45720" marT="18288" marB="18288" anchor="ctr">
                    <a:lnL w="9525">
                      <a:noFill/>
                    </a:lnL>
                    <a:lnR w="9525">
                      <a:noFill/>
                    </a:lnR>
                    <a:lnT w="9525">
                      <a:noFill/>
                    </a:lnT>
                    <a:lnB w="9525">
                      <a:solidFill>
                        <a:srgbClr val="DFE5E5"/>
                      </a:solidFill>
                    </a:lnB>
                    <a:noFill/>
                  </a:tcPr>
                </a:tc>
              </a:tr>
              <a:tr h="438912">
                <a:tc>
                  <a:txBody>
                    <a:bodyPr wrap="square"/>
                    <a:lstStyle/>
                    <a:p>
                      <a:pPr algn="l"/>
                      <a:r>
                        <a:rPr sz="1350" b="0">
                          <a:solidFill>
                            <a:srgbClr val="5E7176"/>
                          </a:solidFill>
                          <a:latin typeface="Goudy Old Style"/>
                        </a:rPr>
                        <a:t>Everything else</a:t>
                      </a:r>
                    </a:p>
                  </a:txBody>
                  <a:tcPr marL="91440" marR="45720" marT="18288" marB="18288" anchor="ctr">
                    <a:lnL w="9525">
                      <a:noFill/>
                    </a:lnL>
                    <a:lnR w="9525">
                      <a:noFill/>
                    </a:lnR>
                    <a:lnT w="9525">
                      <a:noFill/>
                    </a:lnT>
                    <a:lnB w="9525">
                      <a:solidFill>
                        <a:srgbClr val="DFE5E5"/>
                      </a:solidFill>
                    </a:lnB>
                    <a:noFill/>
                  </a:tcPr>
                </a:tc>
                <a:tc>
                  <a:txBody>
                    <a:bodyPr wrap="square"/>
                    <a:lstStyle/>
                    <a:p>
                      <a:pPr algn="l"/>
                      <a:r>
                        <a:rPr sz="1250" b="0">
                          <a:solidFill>
                            <a:srgbClr val="5E7176"/>
                          </a:solidFill>
                          <a:latin typeface="Goudy Old Style"/>
                        </a:rPr>
                        <a:t>Insurance, upkeep, training, administration,</a:t>
                      </a:r>
                      <a:br>
                        <a:rPr sz="1250" b="0">
                          <a:solidFill>
                            <a:srgbClr val="5E7176"/>
                          </a:solidFill>
                          <a:latin typeface="Goudy Old Style"/>
                        </a:rPr>
                      </a:br>
                      <a:r>
                        <a:rPr sz="1250" b="0">
                          <a:solidFill>
                            <a:srgbClr val="5E7176"/>
                          </a:solidFill>
                          <a:latin typeface="Goudy Old Style"/>
                        </a:rPr>
                        <a:t>luggage check-in and checkout, margin</a:t>
                      </a:r>
                    </a:p>
                  </a:txBody>
                  <a:tcPr marL="91440" marR="45720" marT="18288" marB="18288" anchor="ctr">
                    <a:lnL w="9525">
                      <a:noFill/>
                    </a:lnL>
                    <a:lnR w="9525">
                      <a:noFill/>
                    </a:lnR>
                    <a:lnT w="9525">
                      <a:noFill/>
                    </a:lnT>
                    <a:lnB w="9525">
                      <a:solidFill>
                        <a:srgbClr val="DFE5E5"/>
                      </a:solidFill>
                    </a:lnB>
                    <a:noFill/>
                  </a:tcPr>
                </a:tc>
                <a:tc>
                  <a:txBody>
                    <a:bodyPr wrap="square"/>
                    <a:lstStyle/>
                    <a:p>
                      <a:pPr algn="ctr"/>
                      <a:r>
                        <a:rPr sz="1350" b="0">
                          <a:solidFill>
                            <a:srgbClr val="0E2E35"/>
                          </a:solidFill>
                          <a:latin typeface="Goudy Old Style"/>
                        </a:rPr>
                        <a:t>$111,985</a:t>
                      </a:r>
                    </a:p>
                  </a:txBody>
                  <a:tcPr marL="45720" marR="45720" marT="18288" marB="18288" anchor="ctr">
                    <a:lnL w="9525">
                      <a:noFill/>
                    </a:lnL>
                    <a:lnR w="9525">
                      <a:noFill/>
                    </a:lnR>
                    <a:lnT w="9525">
                      <a:noFill/>
                    </a:lnT>
                    <a:lnB w="9525">
                      <a:solidFill>
                        <a:srgbClr val="DFE5E5"/>
                      </a:solidFill>
                    </a:lnB>
                    <a:noFill/>
                  </a:tcPr>
                </a:tc>
              </a:tr>
              <a:tr h="219456">
                <a:tc>
                  <a:txBody>
                    <a:bodyPr wrap="square"/>
                    <a:lstStyle/>
                    <a:p>
                      <a:pPr algn="l"/>
                      <a:r>
                        <a:rPr sz="1350" b="1">
                          <a:solidFill>
                            <a:srgbClr val="0E2E35"/>
                          </a:solidFill>
                          <a:latin typeface="Goudy Old Style"/>
                        </a:rPr>
                        <a:t>Park Board contract</a:t>
                      </a:r>
                    </a:p>
                  </a:txBody>
                  <a:tcPr marL="91440" marR="45720" marT="18288" marB="18288" anchor="ctr">
                    <a:lnL w="9525">
                      <a:noFill/>
                    </a:lnL>
                    <a:lnR w="9525">
                      <a:noFill/>
                    </a:lnR>
                    <a:lnT w="12700">
                      <a:solidFill>
                        <a:srgbClr val="0E2E35"/>
                      </a:solidFill>
                    </a:lnT>
                    <a:lnB w="9525">
                      <a:noFill/>
                    </a:lnB>
                    <a:noFill/>
                  </a:tcPr>
                </a:tc>
                <a:tc>
                  <a:txBody>
                    <a:bodyPr wrap="square"/>
                    <a:lstStyle/>
                    <a:p>
                      <a:pPr algn="l"/>
                      <a:r>
                        <a:rPr sz="1250" b="1">
                          <a:solidFill>
                            <a:srgbClr val="0E2E35"/>
                          </a:solidFill>
                          <a:latin typeface="Goudy Old Style"/>
                        </a:rPr>
                        <a:t>5,616 cart hours at $60</a:t>
                      </a:r>
                    </a:p>
                  </a:txBody>
                  <a:tcPr marL="91440" marR="45720" marT="18288" marB="18288" anchor="ctr">
                    <a:lnL w="9525">
                      <a:noFill/>
                    </a:lnL>
                    <a:lnR w="9525">
                      <a:noFill/>
                    </a:lnR>
                    <a:lnT w="12700">
                      <a:solidFill>
                        <a:srgbClr val="0E2E35"/>
                      </a:solidFill>
                    </a:lnT>
                    <a:lnB w="9525">
                      <a:noFill/>
                    </a:lnB>
                    <a:noFill/>
                  </a:tcPr>
                </a:tc>
                <a:tc>
                  <a:txBody>
                    <a:bodyPr wrap="square"/>
                    <a:lstStyle/>
                    <a:p>
                      <a:pPr algn="ctr"/>
                      <a:r>
                        <a:rPr sz="1350" b="1">
                          <a:solidFill>
                            <a:srgbClr val="0E2E35"/>
                          </a:solidFill>
                          <a:latin typeface="Goudy Old Style"/>
                        </a:rPr>
                        <a:t>$336,960</a:t>
                      </a:r>
                    </a:p>
                  </a:txBody>
                  <a:tcPr marL="45720" marR="45720" marT="18288" marB="18288" anchor="ctr">
                    <a:lnL w="9525">
                      <a:noFill/>
                    </a:lnL>
                    <a:lnR w="9525">
                      <a:noFill/>
                    </a:lnR>
                    <a:lnT w="12700">
                      <a:solidFill>
                        <a:srgbClr val="0E2E35"/>
                      </a:solidFill>
                    </a:lnT>
                    <a:lnB w="9525">
                      <a:noFill/>
                    </a:lnB>
                    <a:noFill/>
                  </a:tcPr>
                </a:tc>
              </a:tr>
            </a:tbl>
          </a:graphicData>
        </a:graphic>
      </p:graphicFrame>
      <p:sp>
        <p:nvSpPr>
          <p:cNvPr id="17" name="Three-year total"/>
          <p:cNvSpPr txBox="1"/>
          <p:nvPr/>
        </p:nvSpPr>
        <p:spPr>
          <a:xfrm>
            <a:off x="777240" y="5650992"/>
            <a:ext cx="6766560" cy="292608"/>
          </a:xfrm>
          <a:prstGeom prst="rect">
            <a:avLst/>
          </a:prstGeom>
          <a:noFill/>
        </p:spPr>
        <p:txBody>
          <a:bodyPr wrap="square" lIns="0" tIns="0" rIns="0" bIns="0" anchor="ctr">
            <a:spAutoFit/>
          </a:bodyPr>
          <a:lstStyle/>
          <a:p>
            <a:r>
              <a:rPr sz="1500" b="1">
                <a:solidFill>
                  <a:srgbClr val="0E2E35"/>
                </a:solidFill>
                <a:latin typeface="Goudy Old Style"/>
              </a:rPr>
              <a:t>Three years at today’s rate: about $1.01 million.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RESEARCH  ·  THE MONEY</a:t>
            </a:r>
            <a:endParaRPr lang="en-US" sz="1200" dirty="0"/>
          </a:p>
        </p:txBody>
      </p:sp>
      <p:sp>
        <p:nvSpPr>
          <p:cNvPr id="3" name="Text 1"/>
          <p:cNvSpPr txBox="1"/>
          <p:nvPr/>
        </p:nvSpPr>
        <p:spPr>
          <a:xfrm>
            <a:off x="777240" y="896112"/>
            <a:ext cx="10332720" cy="1325880"/>
          </a:xfrm>
          <a:prstGeom prst="rect">
            <a:avLst/>
          </a:prstGeom>
          <a:noFill/>
          <a:ln/>
        </p:spPr>
        <p:txBody>
          <a:bodyPr wrap="square" lIns="0" tIns="0" rIns="0" bIns="0" rtlCol="0" anchor="ctr"/>
          <a:lstStyle/>
          <a:p>
            <a:pPr marL="0" indent="0">
              <a:lnSpc>
                <a:spcPct val="110000"/>
              </a:lnSpc>
              <a:buNone/>
            </a:pPr>
            <a:r>
              <a:rPr lang="en-US" sz="3800" b="1" dirty="0">
                <a:solidFill>
                  <a:srgbClr val="0E2E35"/>
                </a:solidFill>
                <a:latin typeface="Goudy Old Style" pitchFamily="34" charset="0"/>
                <a:ea typeface="Goudy Old Style" pitchFamily="34" charset="-122"/>
                <a:cs typeface="Goudy Old Style" pitchFamily="34" charset="-120"/>
              </a:rPr>
              <a:t>Council holds the money and sets the duties.</a:t>
            </a:r>
            <a:endParaRPr lang="en-US" sz="3800" dirty="0"/>
          </a:p>
        </p:txBody>
      </p:sp>
      <p:sp>
        <p:nvSpPr>
          <p:cNvPr id="4" name="Shape 2"/>
          <p:cNvSpPr/>
          <p:nvPr/>
        </p:nvSpPr>
        <p:spPr>
          <a:xfrm>
            <a:off x="777240" y="2395728"/>
            <a:ext cx="3200400" cy="1828800"/>
          </a:xfrm>
          <a:prstGeom prst="roundRect">
            <a:avLst>
              <a:gd name="adj" fmla="val 3000"/>
            </a:avLst>
          </a:prstGeom>
          <a:solidFill>
            <a:srgbClr val="EFF2F2"/>
          </a:solidFill>
          <a:ln w="12700">
            <a:solidFill>
              <a:srgbClr val="DFE5E5"/>
            </a:solidFill>
            <a:prstDash val="solid"/>
          </a:ln>
        </p:spPr>
        <p:txBody>
          <a:bodyPr/>
          <a:lstStyle/>
          <a:p>
            <a:endParaRPr lang="en-US"/>
          </a:p>
        </p:txBody>
      </p:sp>
      <p:sp>
        <p:nvSpPr>
          <p:cNvPr id="5" name="Text 3"/>
          <p:cNvSpPr txBox="1"/>
          <p:nvPr/>
        </p:nvSpPr>
        <p:spPr>
          <a:xfrm>
            <a:off x="1033272" y="2615184"/>
            <a:ext cx="2697480" cy="731520"/>
          </a:xfrm>
          <a:prstGeom prst="rect">
            <a:avLst/>
          </a:prstGeom>
          <a:noFill/>
          <a:ln/>
        </p:spPr>
        <p:txBody>
          <a:bodyPr wrap="square" lIns="0" tIns="0" rIns="0" bIns="0" rtlCol="0" anchor="ctr"/>
          <a:lstStyle/>
          <a:p>
            <a:pPr marL="0" indent="0">
              <a:buNone/>
            </a:pPr>
            <a:r>
              <a:rPr lang="en-US" sz="2800" b="1" dirty="0">
                <a:solidFill>
                  <a:srgbClr val="0E2E35"/>
                </a:solidFill>
                <a:latin typeface="Goudy Old Style" pitchFamily="34" charset="0"/>
                <a:ea typeface="Goudy Old Style" pitchFamily="34" charset="-122"/>
                <a:cs typeface="Goudy Old Style" pitchFamily="34" charset="-120"/>
              </a:rPr>
              <a:t>3 duties</a:t>
            </a:r>
            <a:endParaRPr lang="en-US" sz="2800" dirty="0"/>
          </a:p>
        </p:txBody>
      </p:sp>
      <p:sp>
        <p:nvSpPr>
          <p:cNvPr id="6" name="Text 4"/>
          <p:cNvSpPr txBox="1"/>
          <p:nvPr/>
        </p:nvSpPr>
        <p:spPr>
          <a:xfrm>
            <a:off x="1033272" y="3383280"/>
            <a:ext cx="2697480" cy="640080"/>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In the Park Board hotel tax contract today: advertising, lifeguards, beaches</a:t>
            </a:r>
            <a:endParaRPr lang="en-US" sz="1500" dirty="0"/>
          </a:p>
        </p:txBody>
      </p:sp>
      <p:sp>
        <p:nvSpPr>
          <p:cNvPr id="7" name="Shape 5"/>
          <p:cNvSpPr/>
          <p:nvPr/>
        </p:nvSpPr>
        <p:spPr>
          <a:xfrm>
            <a:off x="4343400" y="2395728"/>
            <a:ext cx="3200400" cy="1828800"/>
          </a:xfrm>
          <a:prstGeom prst="roundRect">
            <a:avLst>
              <a:gd name="adj" fmla="val 3000"/>
            </a:avLst>
          </a:prstGeom>
          <a:solidFill>
            <a:srgbClr val="0E2E35"/>
          </a:solidFill>
          <a:ln w="12700">
            <a:solidFill>
              <a:srgbClr val="0E2E35"/>
            </a:solidFill>
            <a:prstDash val="solid"/>
          </a:ln>
        </p:spPr>
        <p:txBody>
          <a:bodyPr/>
          <a:lstStyle/>
          <a:p>
            <a:endParaRPr lang="en-US"/>
          </a:p>
        </p:txBody>
      </p:sp>
      <p:sp>
        <p:nvSpPr>
          <p:cNvPr id="8" name="Text 6"/>
          <p:cNvSpPr txBox="1"/>
          <p:nvPr/>
        </p:nvSpPr>
        <p:spPr>
          <a:xfrm>
            <a:off x="4599432" y="2615184"/>
            <a:ext cx="2697480" cy="731520"/>
          </a:xfrm>
          <a:prstGeom prst="rect">
            <a:avLst/>
          </a:prstGeom>
          <a:noFill/>
          <a:ln/>
        </p:spPr>
        <p:txBody>
          <a:bodyPr wrap="square" lIns="0" tIns="0" rIns="0" bIns="0" rtlCol="0" anchor="ctr"/>
          <a:lstStyle/>
          <a:p>
            <a:pPr marL="0" indent="0">
              <a:buNone/>
            </a:pPr>
            <a:r>
              <a:rPr lang="en-US" sz="2800" b="1" dirty="0">
                <a:solidFill>
                  <a:srgbClr val="E2D3B3"/>
                </a:solidFill>
                <a:latin typeface="Goudy Old Style" pitchFamily="34" charset="0"/>
                <a:ea typeface="Goudy Old Style" pitchFamily="34" charset="-122"/>
                <a:cs typeface="Goudy Old Style" pitchFamily="34" charset="-120"/>
              </a:rPr>
              <a:t>$21 million</a:t>
            </a:r>
            <a:endParaRPr lang="en-US" sz="2800" dirty="0"/>
          </a:p>
        </p:txBody>
      </p:sp>
      <p:sp>
        <p:nvSpPr>
          <p:cNvPr id="9" name="Text 7"/>
          <p:cNvSpPr txBox="1"/>
          <p:nvPr/>
        </p:nvSpPr>
        <p:spPr>
          <a:xfrm>
            <a:off x="4599432" y="3383280"/>
            <a:ext cx="2697480" cy="640080"/>
          </a:xfrm>
          <a:prstGeom prst="rect">
            <a:avLst/>
          </a:prstGeom>
          <a:noFill/>
          <a:ln/>
        </p:spPr>
        <p:txBody>
          <a:bodyPr wrap="square" lIns="0" tIns="0" rIns="0" bIns="0" rtlCol="0" anchor="ctr"/>
          <a:lstStyle/>
          <a:p>
            <a:pPr marL="0" indent="0">
              <a:lnSpc>
                <a:spcPct val="115000"/>
              </a:lnSpc>
              <a:buNone/>
            </a:pPr>
            <a:r>
              <a:rPr lang="en-US" sz="1500" dirty="0">
                <a:solidFill>
                  <a:srgbClr val="C7D6D9"/>
                </a:solidFill>
                <a:latin typeface="Goudy Old Style" pitchFamily="34" charset="0"/>
                <a:ea typeface="Goudy Old Style" pitchFamily="34" charset="-122"/>
                <a:cs typeface="Goudy Old Style" pitchFamily="34" charset="-120"/>
              </a:rPr>
              <a:t>The most the Park Board can receive in FY2027</a:t>
            </a:r>
            <a:endParaRPr lang="en-US" sz="1500" dirty="0"/>
          </a:p>
        </p:txBody>
      </p:sp>
      <p:sp>
        <p:nvSpPr>
          <p:cNvPr id="10" name="Shape 8"/>
          <p:cNvSpPr/>
          <p:nvPr/>
        </p:nvSpPr>
        <p:spPr>
          <a:xfrm>
            <a:off x="7909560" y="2395728"/>
            <a:ext cx="3200400" cy="1828800"/>
          </a:xfrm>
          <a:prstGeom prst="roundRect">
            <a:avLst>
              <a:gd name="adj" fmla="val 3000"/>
            </a:avLst>
          </a:prstGeom>
          <a:solidFill>
            <a:srgbClr val="EFF2F2"/>
          </a:solidFill>
          <a:ln w="12700">
            <a:solidFill>
              <a:srgbClr val="DFE5E5"/>
            </a:solidFill>
            <a:prstDash val="solid"/>
          </a:ln>
        </p:spPr>
        <p:txBody>
          <a:bodyPr/>
          <a:lstStyle/>
          <a:p>
            <a:endParaRPr lang="en-US"/>
          </a:p>
        </p:txBody>
      </p:sp>
      <p:sp>
        <p:nvSpPr>
          <p:cNvPr id="11" name="Text 9"/>
          <p:cNvSpPr txBox="1"/>
          <p:nvPr/>
        </p:nvSpPr>
        <p:spPr>
          <a:xfrm>
            <a:off x="8165592" y="2615184"/>
            <a:ext cx="2697480" cy="731520"/>
          </a:xfrm>
          <a:prstGeom prst="rect">
            <a:avLst/>
          </a:prstGeom>
          <a:noFill/>
          <a:ln/>
        </p:spPr>
        <p:txBody>
          <a:bodyPr wrap="square" lIns="0" tIns="0" rIns="0" bIns="0" rtlCol="0" anchor="ctr"/>
          <a:lstStyle/>
          <a:p>
            <a:pPr marL="0" indent="0">
              <a:buNone/>
            </a:pPr>
            <a:r>
              <a:rPr lang="en-US" sz="2800" b="1" dirty="0">
                <a:solidFill>
                  <a:srgbClr val="0E2E35"/>
                </a:solidFill>
                <a:latin typeface="Goudy Old Style" pitchFamily="34" charset="0"/>
                <a:ea typeface="Goudy Old Style" pitchFamily="34" charset="-122"/>
                <a:cs typeface="Goudy Old Style" pitchFamily="34" charset="-120"/>
              </a:rPr>
              <a:t>4 weeks</a:t>
            </a:r>
            <a:endParaRPr lang="en-US" sz="2800" dirty="0"/>
          </a:p>
        </p:txBody>
      </p:sp>
      <p:sp>
        <p:nvSpPr>
          <p:cNvPr id="12" name="Text 10"/>
          <p:cNvSpPr txBox="1"/>
          <p:nvPr/>
        </p:nvSpPr>
        <p:spPr>
          <a:xfrm>
            <a:off x="8165592" y="3383280"/>
            <a:ext cx="2697480" cy="640080"/>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Notice the City needs before Council takes up a budget change</a:t>
            </a:r>
            <a:endParaRPr lang="en-US" sz="1500" dirty="0"/>
          </a:p>
        </p:txBody>
      </p:sp>
      <p:sp>
        <p:nvSpPr>
          <p:cNvPr id="13" name="Text 11"/>
          <p:cNvSpPr txBox="1"/>
          <p:nvPr/>
        </p:nvSpPr>
        <p:spPr>
          <a:xfrm>
            <a:off x="777240" y="4480560"/>
            <a:ext cx="10607040" cy="1188720"/>
          </a:xfrm>
          <a:prstGeom prst="rect">
            <a:avLst/>
          </a:prstGeom>
          <a:noFill/>
          <a:ln/>
        </p:spPr>
        <p:txBody>
          <a:bodyPr wrap="square" lIns="0" tIns="0" rIns="0" bIns="0" rtlCol="0" anchor="ctr"/>
          <a:lstStyle/>
          <a:p>
            <a:pPr marL="0" indent="0">
              <a:lnSpc>
                <a:spcPct val="125000"/>
              </a:lnSpc>
              <a:buNone/>
            </a:pPr>
            <a:r>
              <a:rPr lang="en-US" sz="1800" dirty="0">
                <a:solidFill>
                  <a:srgbClr val="0E2E35"/>
                </a:solidFill>
                <a:latin typeface="Goudy Old Style" pitchFamily="34" charset="0"/>
                <a:ea typeface="Goudy Old Style" pitchFamily="34" charset="-122"/>
                <a:cs typeface="Goudy Old Style" pitchFamily="34" charset="-120"/>
              </a:rPr>
              <a:t>Council approves the Park Board budget. Hotel tax collected beyond the Board’s award stays with the City, and Section 351.110 lets the City spend it on tourist transportation.</a:t>
            </a:r>
            <a:endParaRPr lang="en-US" sz="1800" dirty="0"/>
          </a:p>
        </p:txBody>
      </p:sp>
      <p:sp>
        <p:nvSpPr>
          <p:cNvPr id="14" name="Text 12"/>
          <p:cNvSpPr txBox="1"/>
          <p:nvPr/>
        </p:nvSpPr>
        <p:spPr>
          <a:xfrm>
            <a:off x="777240" y="5989320"/>
            <a:ext cx="10515600" cy="320040"/>
          </a:xfrm>
          <a:prstGeom prst="rect">
            <a:avLst/>
          </a:prstGeom>
          <a:noFill/>
          <a:ln/>
        </p:spPr>
        <p:txBody>
          <a:bodyPr wrap="square" lIns="0" tIns="0" rIns="0" bIns="0" rtlCol="0" anchor="ctr"/>
          <a:lstStyle/>
          <a:p>
            <a:pPr marL="0" indent="0">
              <a:buNone/>
            </a:pPr>
            <a:r>
              <a:rPr lang="en-US" sz="1100" i="1" dirty="0">
                <a:solidFill>
                  <a:srgbClr val="8A9A9E"/>
                </a:solidFill>
                <a:latin typeface="Goudy Old Style" pitchFamily="34" charset="0"/>
                <a:ea typeface="Goudy Old Style" pitchFamily="34" charset="-122"/>
                <a:cs typeface="Goudy Old Style" pitchFamily="34" charset="-120"/>
              </a:rPr>
              <a:t>Sources: FY2027 hotel tax contract between the City and the Park Board (Council agenda, Sept. 17, 2026), Sections V, VII and XVIII and Exhibit A. City Charter, Art. VIII, Sec. 2(a). Tax Code 351.110.</a:t>
            </a:r>
            <a:endParaRPr lang="en-US" sz="1100" dirty="0"/>
          </a:p>
        </p:txBody>
      </p:sp>
      <p:sp>
        <p:nvSpPr>
          <p:cNvPr id="15"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8">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RESEARCH  ·  THE PATH</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The Board asks. Council funds.</a:t>
            </a:r>
            <a:endParaRPr lang="en-US" sz="3800" dirty="0"/>
          </a:p>
        </p:txBody>
      </p:sp>
      <p:sp>
        <p:nvSpPr>
          <p:cNvPr id="4" name="Text 2"/>
          <p:cNvSpPr txBox="1"/>
          <p:nvPr/>
        </p:nvSpPr>
        <p:spPr>
          <a:xfrm>
            <a:off x="777240" y="1874520"/>
            <a:ext cx="10424160" cy="603504"/>
          </a:xfrm>
          <a:prstGeom prst="rect">
            <a:avLst/>
          </a:prstGeom>
          <a:noFill/>
          <a:ln/>
        </p:spPr>
        <p:txBody>
          <a:bodyPr wrap="square" lIns="0" tIns="0" rIns="0" bIns="0" rtlCol="0" anchor="ctr"/>
          <a:lstStyle/>
          <a:p>
            <a:pPr marL="0" indent="0">
              <a:buNone/>
            </a:pPr>
            <a:r>
              <a:rPr lang="en-US" sz="1800" dirty="0">
                <a:latin typeface="Goudy Old Style" pitchFamily="34" charset="0"/>
                <a:ea typeface="Goudy Old Style" pitchFamily="34" charset="-122"/>
                <a:cs typeface="Goudy Old Style" pitchFamily="34" charset="-120"/>
              </a:rPr>
              <a:t>Three steps, each one already in the rules.</a:t>
            </a:r>
            <a:endParaRPr lang="en-US" sz="1800" dirty="0"/>
          </a:p>
        </p:txBody>
      </p:sp>
      <p:sp>
        <p:nvSpPr>
          <p:cNvPr id="5" name="Shape 3"/>
          <p:cNvSpPr/>
          <p:nvPr/>
        </p:nvSpPr>
        <p:spPr>
          <a:xfrm>
            <a:off x="777240" y="2606040"/>
            <a:ext cx="3319272" cy="3246120"/>
          </a:xfrm>
          <a:prstGeom prst="roundRect">
            <a:avLst>
              <a:gd name="adj" fmla="val 1690"/>
            </a:avLst>
          </a:prstGeom>
          <a:solidFill>
            <a:srgbClr val="FFFFFF"/>
          </a:solidFill>
          <a:ln w="12700">
            <a:solidFill>
              <a:srgbClr val="DBE3E3"/>
            </a:solidFill>
            <a:prstDash val="solid"/>
          </a:ln>
        </p:spPr>
        <p:txBody>
          <a:bodyPr/>
          <a:lstStyle/>
          <a:p>
            <a:endParaRPr lang="en-US"/>
          </a:p>
        </p:txBody>
      </p:sp>
      <p:sp>
        <p:nvSpPr>
          <p:cNvPr id="6" name="Shape 4"/>
          <p:cNvSpPr/>
          <p:nvPr/>
        </p:nvSpPr>
        <p:spPr>
          <a:xfrm>
            <a:off x="1078992" y="2880360"/>
            <a:ext cx="457200" cy="457200"/>
          </a:xfrm>
          <a:prstGeom prst="ellipse">
            <a:avLst/>
          </a:prstGeom>
          <a:solidFill>
            <a:srgbClr val="2E7D8A"/>
          </a:solidFill>
          <a:ln/>
        </p:spPr>
        <p:txBody>
          <a:bodyPr/>
          <a:lstStyle/>
          <a:p>
            <a:endParaRPr lang="en-US"/>
          </a:p>
        </p:txBody>
      </p:sp>
      <p:sp>
        <p:nvSpPr>
          <p:cNvPr id="7" name="Text 5"/>
          <p:cNvSpPr txBox="1"/>
          <p:nvPr/>
        </p:nvSpPr>
        <p:spPr>
          <a:xfrm>
            <a:off x="1078992" y="2880360"/>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Goudy Old Style" pitchFamily="34" charset="0"/>
                <a:ea typeface="Goudy Old Style" pitchFamily="34" charset="-122"/>
                <a:cs typeface="Goudy Old Style" pitchFamily="34" charset="-120"/>
              </a:rPr>
              <a:t>1</a:t>
            </a:r>
            <a:endParaRPr lang="en-US" sz="1700" dirty="0"/>
          </a:p>
        </p:txBody>
      </p:sp>
      <p:sp>
        <p:nvSpPr>
          <p:cNvPr id="8" name="Text 6"/>
          <p:cNvSpPr txBox="1"/>
          <p:nvPr/>
        </p:nvSpPr>
        <p:spPr>
          <a:xfrm>
            <a:off x="1078992" y="3400000"/>
            <a:ext cx="2743200" cy="658368"/>
          </a:xfrm>
          <a:prstGeom prst="rect">
            <a:avLst/>
          </a:prstGeom>
          <a:noFill/>
          <a:ln/>
        </p:spPr>
        <p:txBody>
          <a:bodyPr wrap="square" lIns="0" tIns="0" rIns="0" bIns="0" rtlCol="0" anchor="ctr"/>
          <a:lstStyle/>
          <a:p>
            <a:pPr marL="0" indent="0">
              <a:buNone/>
            </a:pPr>
            <a:r>
              <a:rPr lang="en-US" sz="2000" b="1" dirty="0">
                <a:solidFill>
                  <a:srgbClr val="0E2E35"/>
                </a:solidFill>
                <a:latin typeface="Goudy Old Style" pitchFamily="34" charset="0"/>
                <a:ea typeface="Goudy Old Style" pitchFamily="34" charset="-122"/>
                <a:cs typeface="Goudy Old Style" pitchFamily="34" charset="-120"/>
              </a:rPr>
              <a:t>The Board asks</a:t>
            </a:r>
            <a:endParaRPr lang="en-US" sz="2000" dirty="0"/>
          </a:p>
        </p:txBody>
      </p:sp>
      <p:sp>
        <p:nvSpPr>
          <p:cNvPr id="9" name="Text 7"/>
          <p:cNvSpPr txBox="1"/>
          <p:nvPr/>
        </p:nvSpPr>
        <p:spPr>
          <a:xfrm>
            <a:off x="1078992" y="4080000"/>
            <a:ext cx="2743200" cy="1572768"/>
          </a:xfrm>
          <a:prstGeom prst="rect">
            <a:avLst/>
          </a:prstGeom>
          <a:noFill/>
          <a:ln/>
        </p:spPr>
        <p:txBody>
          <a:bodyPr wrap="square" lIns="0" tIns="0" rIns="0" bIns="0" rtlCol="0" anchor="ctr"/>
          <a:lstStyle/>
          <a:p>
            <a:pPr marL="0" indent="0">
              <a:lnSpc>
                <a:spcPct val="120000"/>
              </a:lnSpc>
              <a:buNone/>
            </a:pPr>
            <a:r>
              <a:rPr lang="en-US" sz="1700" dirty="0">
                <a:latin typeface="Goudy Old Style" pitchFamily="34" charset="0"/>
                <a:ea typeface="Goudy Old Style" pitchFamily="34" charset="-122"/>
                <a:cs typeface="Goudy Old Style" pitchFamily="34" charset="-120"/>
              </a:rPr>
              <a:t>A Board vote asking Council to add tourist transportation to its hotel tax duties.</a:t>
            </a:r>
            <a:endParaRPr lang="en-US" sz="1700" dirty="0"/>
          </a:p>
        </p:txBody>
      </p:sp>
      <p:sp>
        <p:nvSpPr>
          <p:cNvPr id="10" name="Shape 8"/>
          <p:cNvSpPr/>
          <p:nvPr/>
        </p:nvSpPr>
        <p:spPr>
          <a:xfrm>
            <a:off x="4416552" y="2606040"/>
            <a:ext cx="3319272" cy="3246120"/>
          </a:xfrm>
          <a:prstGeom prst="roundRect">
            <a:avLst>
              <a:gd name="adj" fmla="val 1690"/>
            </a:avLst>
          </a:prstGeom>
          <a:solidFill>
            <a:srgbClr val="FFFFFF"/>
          </a:solidFill>
          <a:ln w="12700">
            <a:solidFill>
              <a:srgbClr val="DBE3E3"/>
            </a:solidFill>
            <a:prstDash val="solid"/>
          </a:ln>
        </p:spPr>
        <p:txBody>
          <a:bodyPr/>
          <a:lstStyle/>
          <a:p>
            <a:endParaRPr lang="en-US"/>
          </a:p>
        </p:txBody>
      </p:sp>
      <p:sp>
        <p:nvSpPr>
          <p:cNvPr id="11" name="Shape 9"/>
          <p:cNvSpPr/>
          <p:nvPr/>
        </p:nvSpPr>
        <p:spPr>
          <a:xfrm>
            <a:off x="4718304" y="2880360"/>
            <a:ext cx="457200" cy="457200"/>
          </a:xfrm>
          <a:prstGeom prst="ellipse">
            <a:avLst/>
          </a:prstGeom>
          <a:solidFill>
            <a:srgbClr val="2E7D8A"/>
          </a:solidFill>
          <a:ln/>
        </p:spPr>
        <p:txBody>
          <a:bodyPr/>
          <a:lstStyle/>
          <a:p>
            <a:endParaRPr lang="en-US"/>
          </a:p>
        </p:txBody>
      </p:sp>
      <p:sp>
        <p:nvSpPr>
          <p:cNvPr id="12" name="Text 10"/>
          <p:cNvSpPr txBox="1"/>
          <p:nvPr/>
        </p:nvSpPr>
        <p:spPr>
          <a:xfrm>
            <a:off x="4718304" y="2880360"/>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Goudy Old Style" pitchFamily="34" charset="0"/>
                <a:ea typeface="Goudy Old Style" pitchFamily="34" charset="-122"/>
                <a:cs typeface="Goudy Old Style" pitchFamily="34" charset="-120"/>
              </a:rPr>
              <a:t>2</a:t>
            </a:r>
            <a:endParaRPr lang="en-US" sz="1700" dirty="0"/>
          </a:p>
        </p:txBody>
      </p:sp>
      <p:sp>
        <p:nvSpPr>
          <p:cNvPr id="13" name="Text 11"/>
          <p:cNvSpPr txBox="1"/>
          <p:nvPr/>
        </p:nvSpPr>
        <p:spPr>
          <a:xfrm>
            <a:off x="4718304" y="3400000"/>
            <a:ext cx="2743200" cy="658368"/>
          </a:xfrm>
          <a:prstGeom prst="rect">
            <a:avLst/>
          </a:prstGeom>
          <a:noFill/>
          <a:ln/>
        </p:spPr>
        <p:txBody>
          <a:bodyPr wrap="square" lIns="0" tIns="0" rIns="0" bIns="0" rtlCol="0" anchor="ctr"/>
          <a:lstStyle/>
          <a:p>
            <a:pPr marL="0" indent="0">
              <a:buNone/>
            </a:pPr>
            <a:r>
              <a:rPr lang="en-US" sz="2000" b="1" dirty="0">
                <a:latin typeface="Goudy Old Style" pitchFamily="34" charset="0"/>
                <a:ea typeface="Goudy Old Style" pitchFamily="34" charset="-122"/>
                <a:cs typeface="Goudy Old Style" pitchFamily="34" charset="-120"/>
              </a:rPr>
              <a:t>Council funds it</a:t>
            </a:r>
            <a:endParaRPr lang="en-US" sz="2000" dirty="0"/>
          </a:p>
        </p:txBody>
      </p:sp>
      <p:sp>
        <p:nvSpPr>
          <p:cNvPr id="14" name="Text 12"/>
          <p:cNvSpPr txBox="1"/>
          <p:nvPr/>
        </p:nvSpPr>
        <p:spPr>
          <a:xfrm>
            <a:off x="4718304" y="4080000"/>
            <a:ext cx="2743200" cy="1572768"/>
          </a:xfrm>
          <a:prstGeom prst="rect">
            <a:avLst/>
          </a:prstGeom>
          <a:noFill/>
          <a:ln/>
        </p:spPr>
        <p:txBody>
          <a:bodyPr wrap="square" lIns="0" tIns="0" rIns="0" bIns="0" rtlCol="0" anchor="ctr"/>
          <a:lstStyle/>
          <a:p>
            <a:pPr marL="0" indent="0">
              <a:lnSpc>
                <a:spcPct val="120000"/>
              </a:lnSpc>
              <a:buNone/>
            </a:pPr>
            <a:r>
              <a:rPr lang="en-US" sz="1700" dirty="0">
                <a:latin typeface="Goudy Old Style" pitchFamily="34" charset="0"/>
                <a:ea typeface="Goudy Old Style" pitchFamily="34" charset="-122"/>
                <a:cs typeface="Goudy Old Style" pitchFamily="34" charset="-120"/>
              </a:rPr>
              <a:t>Council amends the contract and budget, paying from hotel tax beyond the Board’s award.</a:t>
            </a:r>
            <a:endParaRPr lang="en-US" sz="1700" dirty="0"/>
          </a:p>
        </p:txBody>
      </p:sp>
      <p:sp>
        <p:nvSpPr>
          <p:cNvPr id="15" name="Shape 13"/>
          <p:cNvSpPr/>
          <p:nvPr/>
        </p:nvSpPr>
        <p:spPr>
          <a:xfrm>
            <a:off x="8055864" y="2606040"/>
            <a:ext cx="3319272" cy="3246120"/>
          </a:xfrm>
          <a:prstGeom prst="roundRect">
            <a:avLst>
              <a:gd name="adj" fmla="val 1690"/>
            </a:avLst>
          </a:prstGeom>
          <a:solidFill>
            <a:srgbClr val="FFFFFF"/>
          </a:solidFill>
          <a:ln w="12700">
            <a:solidFill>
              <a:srgbClr val="DBE3E3"/>
            </a:solidFill>
            <a:prstDash val="solid"/>
          </a:ln>
        </p:spPr>
        <p:txBody>
          <a:bodyPr/>
          <a:lstStyle/>
          <a:p>
            <a:endParaRPr lang="en-US"/>
          </a:p>
        </p:txBody>
      </p:sp>
      <p:sp>
        <p:nvSpPr>
          <p:cNvPr id="16" name="Shape 14"/>
          <p:cNvSpPr/>
          <p:nvPr/>
        </p:nvSpPr>
        <p:spPr>
          <a:xfrm>
            <a:off x="8357616" y="2880360"/>
            <a:ext cx="457200" cy="457200"/>
          </a:xfrm>
          <a:prstGeom prst="ellipse">
            <a:avLst/>
          </a:prstGeom>
          <a:solidFill>
            <a:srgbClr val="2E7D8A"/>
          </a:solidFill>
          <a:ln/>
        </p:spPr>
        <p:txBody>
          <a:bodyPr/>
          <a:lstStyle/>
          <a:p>
            <a:endParaRPr lang="en-US"/>
          </a:p>
        </p:txBody>
      </p:sp>
      <p:sp>
        <p:nvSpPr>
          <p:cNvPr id="17" name="Text 15"/>
          <p:cNvSpPr txBox="1"/>
          <p:nvPr/>
        </p:nvSpPr>
        <p:spPr>
          <a:xfrm>
            <a:off x="8357616" y="2880360"/>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Goudy Old Style" pitchFamily="34" charset="0"/>
                <a:ea typeface="Goudy Old Style" pitchFamily="34" charset="-122"/>
                <a:cs typeface="Goudy Old Style" pitchFamily="34" charset="-120"/>
              </a:rPr>
              <a:t>3</a:t>
            </a:r>
            <a:endParaRPr lang="en-US" sz="1700" dirty="0"/>
          </a:p>
        </p:txBody>
      </p:sp>
      <p:sp>
        <p:nvSpPr>
          <p:cNvPr id="18" name="Text 16"/>
          <p:cNvSpPr txBox="1"/>
          <p:nvPr/>
        </p:nvSpPr>
        <p:spPr>
          <a:xfrm>
            <a:off x="8357616" y="3400000"/>
            <a:ext cx="2743200" cy="658368"/>
          </a:xfrm>
          <a:prstGeom prst="rect">
            <a:avLst/>
          </a:prstGeom>
          <a:noFill/>
          <a:ln/>
        </p:spPr>
        <p:txBody>
          <a:bodyPr wrap="square" lIns="0" tIns="0" rIns="0" bIns="0" rtlCol="0" anchor="ctr"/>
          <a:lstStyle/>
          <a:p>
            <a:pPr marL="0" indent="0">
              <a:buNone/>
            </a:pPr>
            <a:r>
              <a:rPr lang="en-US" sz="2000" b="1" dirty="0">
                <a:latin typeface="Goudy Old Style" pitchFamily="34" charset="0"/>
                <a:ea typeface="Goudy Old Style" pitchFamily="34" charset="-122"/>
                <a:cs typeface="Goudy Old Style" pitchFamily="34" charset="-120"/>
              </a:rPr>
              <a:t>The Board hires</a:t>
            </a:r>
            <a:endParaRPr lang="en-US" sz="2000" dirty="0"/>
          </a:p>
        </p:txBody>
      </p:sp>
      <p:sp>
        <p:nvSpPr>
          <p:cNvPr id="19" name="Text 17"/>
          <p:cNvSpPr txBox="1"/>
          <p:nvPr/>
        </p:nvSpPr>
        <p:spPr>
          <a:xfrm>
            <a:off x="8357616" y="4080000"/>
            <a:ext cx="2743200" cy="1572768"/>
          </a:xfrm>
          <a:prstGeom prst="rect">
            <a:avLst/>
          </a:prstGeom>
          <a:noFill/>
          <a:ln/>
        </p:spPr>
        <p:txBody>
          <a:bodyPr wrap="square" lIns="0" tIns="0" rIns="0" bIns="0" rtlCol="0" anchor="ctr"/>
          <a:lstStyle/>
          <a:p>
            <a:pPr marL="0" indent="0">
              <a:lnSpc>
                <a:spcPct val="120000"/>
              </a:lnSpc>
              <a:buNone/>
            </a:pPr>
            <a:r>
              <a:rPr lang="en-US" sz="1700" dirty="0">
                <a:latin typeface="Goudy Old Style" pitchFamily="34" charset="0"/>
                <a:ea typeface="Goudy Old Style" pitchFamily="34" charset="-122"/>
                <a:cs typeface="Goudy Old Style" pitchFamily="34" charset="-120"/>
              </a:rPr>
              <a:t>A request for proposals, scored on best value, then a contract under Local Gov’t Code 306.038.</a:t>
            </a:r>
          </a:p>
        </p:txBody>
      </p:sp>
      <p:sp>
        <p:nvSpPr>
          <p:cNvPr id="20"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86868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RESEARCH  ·  THE OPERATOR</a:t>
            </a:r>
            <a:endParaRPr lang="en-US" sz="1200" dirty="0"/>
          </a:p>
        </p:txBody>
      </p:sp>
      <p:sp>
        <p:nvSpPr>
          <p:cNvPr id="3" name="Text 1"/>
          <p:cNvSpPr txBox="1"/>
          <p:nvPr/>
        </p:nvSpPr>
        <p:spPr>
          <a:xfrm>
            <a:off x="777240" y="960120"/>
            <a:ext cx="1033272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The operator is picked in the open.</a:t>
            </a:r>
            <a:endParaRPr lang="en-US" sz="3800" dirty="0"/>
          </a:p>
        </p:txBody>
      </p:sp>
      <p:sp>
        <p:nvSpPr>
          <p:cNvPr id="4" name="Text 2"/>
          <p:cNvSpPr txBox="1"/>
          <p:nvPr/>
        </p:nvSpPr>
        <p:spPr>
          <a:xfrm>
            <a:off x="777240" y="1874520"/>
            <a:ext cx="10241280" cy="457200"/>
          </a:xfrm>
          <a:prstGeom prst="rect">
            <a:avLst/>
          </a:prstGeom>
          <a:noFill/>
          <a:ln/>
        </p:spPr>
        <p:txBody>
          <a:bodyPr wrap="square" lIns="0" tIns="0" rIns="0" bIns="0" rtlCol="0" anchor="ctr"/>
          <a:lstStyle/>
          <a:p>
            <a:pPr marL="0" indent="0">
              <a:buNone/>
            </a:pPr>
            <a:r>
              <a:rPr lang="en-US" sz="2000" dirty="0">
                <a:solidFill>
                  <a:srgbClr val="5E7176"/>
                </a:solidFill>
                <a:latin typeface="Goudy Old Style" pitchFamily="34" charset="0"/>
                <a:ea typeface="Goudy Old Style" pitchFamily="34" charset="-122"/>
                <a:cs typeface="Goudy Old Style" pitchFamily="34" charset="-120"/>
              </a:rPr>
              <a:t>How the Park Board hires the company that runs the carts.</a:t>
            </a:r>
            <a:endParaRPr lang="en-US" sz="2000" dirty="0"/>
          </a:p>
        </p:txBody>
      </p:sp>
      <p:sp>
        <p:nvSpPr>
          <p:cNvPr id="5" name="Shape 3"/>
          <p:cNvSpPr/>
          <p:nvPr/>
        </p:nvSpPr>
        <p:spPr>
          <a:xfrm>
            <a:off x="777240" y="2606040"/>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6" name="Shape 4"/>
          <p:cNvSpPr/>
          <p:nvPr/>
        </p:nvSpPr>
        <p:spPr>
          <a:xfrm>
            <a:off x="1115568" y="2843784"/>
            <a:ext cx="347472" cy="347472"/>
          </a:xfrm>
          <a:prstGeom prst="ellipse">
            <a:avLst/>
          </a:prstGeom>
          <a:solidFill>
            <a:srgbClr val="C0562E"/>
          </a:solidFill>
          <a:ln/>
        </p:spPr>
        <p:txBody>
          <a:bodyPr/>
          <a:lstStyle/>
          <a:p>
            <a:endParaRPr lang="en-US"/>
          </a:p>
        </p:txBody>
      </p:sp>
      <p:sp>
        <p:nvSpPr>
          <p:cNvPr id="7" name="Text 5"/>
          <p:cNvSpPr txBox="1"/>
          <p:nvPr/>
        </p:nvSpPr>
        <p:spPr>
          <a:xfrm>
            <a:off x="1645920" y="2688336"/>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Competitive proposals</a:t>
            </a:r>
            <a:endParaRPr lang="en-US" sz="1700" dirty="0"/>
          </a:p>
        </p:txBody>
      </p:sp>
      <p:sp>
        <p:nvSpPr>
          <p:cNvPr id="8" name="Text 6"/>
          <p:cNvSpPr txBox="1"/>
          <p:nvPr/>
        </p:nvSpPr>
        <p:spPr>
          <a:xfrm>
            <a:off x="5029200" y="2706624"/>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Contracts over $100,000 go out for bids or proposals (Local Gov’t Code 252.021). The pilot is $336,960 a year.</a:t>
            </a:r>
            <a:endParaRPr lang="en-US" sz="1500" dirty="0"/>
          </a:p>
        </p:txBody>
      </p:sp>
      <p:sp>
        <p:nvSpPr>
          <p:cNvPr id="9" name="Shape 7"/>
          <p:cNvSpPr/>
          <p:nvPr/>
        </p:nvSpPr>
        <p:spPr>
          <a:xfrm>
            <a:off x="777240" y="3538728"/>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0" name="Shape 8"/>
          <p:cNvSpPr/>
          <p:nvPr/>
        </p:nvSpPr>
        <p:spPr>
          <a:xfrm>
            <a:off x="1115568" y="3776472"/>
            <a:ext cx="347472" cy="347472"/>
          </a:xfrm>
          <a:prstGeom prst="ellipse">
            <a:avLst/>
          </a:prstGeom>
          <a:solidFill>
            <a:srgbClr val="C0562E"/>
          </a:solidFill>
          <a:ln/>
        </p:spPr>
        <p:txBody>
          <a:bodyPr/>
          <a:lstStyle/>
          <a:p>
            <a:endParaRPr lang="en-US"/>
          </a:p>
        </p:txBody>
      </p:sp>
      <p:sp>
        <p:nvSpPr>
          <p:cNvPr id="11" name="Text 9"/>
          <p:cNvSpPr txBox="1"/>
          <p:nvPr/>
        </p:nvSpPr>
        <p:spPr>
          <a:xfrm>
            <a:off x="1645920" y="3621024"/>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Best value, not lowest price</a:t>
            </a:r>
            <a:endParaRPr lang="en-US" sz="1700" dirty="0"/>
          </a:p>
        </p:txBody>
      </p:sp>
      <p:sp>
        <p:nvSpPr>
          <p:cNvPr id="12" name="Text 10"/>
          <p:cNvSpPr txBox="1"/>
          <p:nvPr/>
        </p:nvSpPr>
        <p:spPr>
          <a:xfrm>
            <a:off x="5029200" y="3639312"/>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Park Board requests for proposals are scored on best value, under Chapter 252 and the Board’s purchasing policy.</a:t>
            </a:r>
            <a:endParaRPr lang="en-US" sz="1500" dirty="0"/>
          </a:p>
        </p:txBody>
      </p:sp>
      <p:sp>
        <p:nvSpPr>
          <p:cNvPr id="13" name="Shape 11"/>
          <p:cNvSpPr/>
          <p:nvPr/>
        </p:nvSpPr>
        <p:spPr>
          <a:xfrm>
            <a:off x="777240" y="4471416"/>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4" name="Shape 12"/>
          <p:cNvSpPr/>
          <p:nvPr/>
        </p:nvSpPr>
        <p:spPr>
          <a:xfrm>
            <a:off x="1115568" y="4709160"/>
            <a:ext cx="347472" cy="347472"/>
          </a:xfrm>
          <a:prstGeom prst="ellipse">
            <a:avLst/>
          </a:prstGeom>
          <a:solidFill>
            <a:srgbClr val="C0562E"/>
          </a:solidFill>
          <a:ln/>
        </p:spPr>
        <p:txBody>
          <a:bodyPr/>
          <a:lstStyle/>
          <a:p>
            <a:endParaRPr lang="en-US"/>
          </a:p>
        </p:txBody>
      </p:sp>
      <p:sp>
        <p:nvSpPr>
          <p:cNvPr id="15" name="Text 13"/>
          <p:cNvSpPr txBox="1"/>
          <p:nvPr/>
        </p:nvSpPr>
        <p:spPr>
          <a:xfrm>
            <a:off x="1645920" y="4553712"/>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Trustees approve</a:t>
            </a:r>
            <a:endParaRPr lang="en-US" sz="1700" dirty="0"/>
          </a:p>
        </p:txBody>
      </p:sp>
      <p:sp>
        <p:nvSpPr>
          <p:cNvPr id="16" name="Text 14"/>
          <p:cNvSpPr txBox="1"/>
          <p:nvPr/>
        </p:nvSpPr>
        <p:spPr>
          <a:xfrm>
            <a:off x="5029200" y="4572000"/>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Any payment over $15,000 to one vendor needs trustee approval (hotel tax contract, Section XVI).</a:t>
            </a:r>
            <a:endParaRPr lang="en-US" sz="1500" dirty="0"/>
          </a:p>
        </p:txBody>
      </p:sp>
      <p:sp>
        <p:nvSpPr>
          <p:cNvPr id="17" name="Shape 15"/>
          <p:cNvSpPr/>
          <p:nvPr/>
        </p:nvSpPr>
        <p:spPr>
          <a:xfrm>
            <a:off x="777240" y="5404104"/>
            <a:ext cx="10607040" cy="822960"/>
          </a:xfrm>
          <a:prstGeom prst="roundRect">
            <a:avLst>
              <a:gd name="adj" fmla="val 6667"/>
            </a:avLst>
          </a:prstGeom>
          <a:solidFill>
            <a:srgbClr val="EFF2F2"/>
          </a:solidFill>
          <a:ln w="12700">
            <a:solidFill>
              <a:srgbClr val="DFE5E5"/>
            </a:solidFill>
            <a:prstDash val="solid"/>
          </a:ln>
        </p:spPr>
        <p:txBody>
          <a:bodyPr/>
          <a:lstStyle/>
          <a:p>
            <a:endParaRPr lang="en-US"/>
          </a:p>
        </p:txBody>
      </p:sp>
      <p:sp>
        <p:nvSpPr>
          <p:cNvPr id="18" name="Shape 16"/>
          <p:cNvSpPr/>
          <p:nvPr/>
        </p:nvSpPr>
        <p:spPr>
          <a:xfrm>
            <a:off x="1115568" y="5641848"/>
            <a:ext cx="347472" cy="347472"/>
          </a:xfrm>
          <a:prstGeom prst="ellipse">
            <a:avLst/>
          </a:prstGeom>
          <a:solidFill>
            <a:srgbClr val="C0562E"/>
          </a:solidFill>
          <a:ln/>
        </p:spPr>
        <p:txBody>
          <a:bodyPr/>
          <a:lstStyle/>
          <a:p>
            <a:endParaRPr lang="en-US"/>
          </a:p>
        </p:txBody>
      </p:sp>
      <p:sp>
        <p:nvSpPr>
          <p:cNvPr id="19" name="Text 17"/>
          <p:cNvSpPr txBox="1"/>
          <p:nvPr/>
        </p:nvSpPr>
        <p:spPr>
          <a:xfrm>
            <a:off x="1645920" y="5486400"/>
            <a:ext cx="3291840" cy="347472"/>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Disclosures on file</a:t>
            </a:r>
            <a:endParaRPr lang="en-US" sz="1700" dirty="0"/>
          </a:p>
        </p:txBody>
      </p:sp>
      <p:sp>
        <p:nvSpPr>
          <p:cNvPr id="20" name="Text 18"/>
          <p:cNvSpPr txBox="1"/>
          <p:nvPr/>
        </p:nvSpPr>
        <p:spPr>
          <a:xfrm>
            <a:off x="5029200" y="5504688"/>
            <a:ext cx="6126480" cy="621792"/>
          </a:xfrm>
          <a:prstGeom prst="rect">
            <a:avLst/>
          </a:prstGeom>
          <a:noFill/>
          <a:ln/>
        </p:spPr>
        <p:txBody>
          <a:bodyPr wrap="square" lIns="0" tIns="0" rIns="0" bIns="0" rtlCol="0" anchor="ctr"/>
          <a:lstStyle/>
          <a:p>
            <a:pPr marL="0" indent="0">
              <a:lnSpc>
                <a:spcPct val="115000"/>
              </a:lnSpc>
              <a:buNone/>
            </a:pPr>
            <a:r>
              <a:rPr lang="en-US" sz="1500" dirty="0">
                <a:solidFill>
                  <a:srgbClr val="5E7176"/>
                </a:solidFill>
                <a:latin typeface="Goudy Old Style" pitchFamily="34" charset="0"/>
                <a:ea typeface="Goudy Old Style" pitchFamily="34" charset="-122"/>
                <a:cs typeface="Goudy Old Style" pitchFamily="34" charset="-120"/>
              </a:rPr>
              <a:t>The operator files Ethics Commission Form 1295, and a conflict of interest form if it has ties to a trustee (Gov’t Code 2252.908; Local Gov’t Code 176).</a:t>
            </a:r>
            <a:endParaRPr lang="en-US" sz="1500" dirty="0"/>
          </a:p>
        </p:txBody>
      </p:sp>
      <p:sp>
        <p:nvSpPr>
          <p:cNvPr id="21" name="Concept stamp"/>
          <p:cNvSpPr txBox="1"/>
          <p:nvPr/>
        </p:nvSpPr>
        <p:spPr>
          <a:xfrm>
            <a:off x="4831080" y="6592824"/>
            <a:ext cx="6949440" cy="182880"/>
          </a:xfrm>
          <a:prstGeom prst="rect">
            <a:avLst/>
          </a:prstGeom>
          <a:noFill/>
        </p:spPr>
        <p:txBody>
          <a:bodyPr wrap="square" lIns="0" tIns="0" rIns="0" bIns="0">
            <a:spAutoFit/>
          </a:bodyPr>
          <a:lstStyle/>
          <a:p>
            <a:pPr algn="r"/>
            <a:r>
              <a:rPr sz="800">
                <a:solidFill>
                  <a:srgbClr val="8C99A0"/>
                </a:solidFill>
                <a:latin typeface="Goudy Old Style"/>
              </a:rPr>
              <a:t>© 2026 Raymond Arce  ·  Concept first published September 3, 2025  ·  Plan Version 2.0, October 14,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TotalTime>
  <Words>1662</Words>
  <Application>Microsoft Office PowerPoint</Application>
  <PresentationFormat>Widescreen</PresentationFormat>
  <Paragraphs>166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Goudy Old Style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Galveston HOT Route</dc:title>
  <dc:subject>PptxGenJS Presentation</dc:subject>
  <dc:creator>Raymond Arce</dc:creator>
  <cp:lastModifiedBy>Ray Arce</cp:lastModifiedBy>
  <cp:revision>4</cp:revision>
  <dcterms:created xsi:type="dcterms:W3CDTF">2026-09-03T23:41:39Z</dcterms:created>
  <dcterms:modified xsi:type="dcterms:W3CDTF">2026-10-02T22:02:37Z</dcterms:modified>
</cp:coreProperties>
</file>