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5" r:id="rId2"/>
    <p:sldId id="276" r:id="rId3"/>
    <p:sldId id="277" r:id="rId4"/>
    <p:sldId id="296" r:id="rId5"/>
    <p:sldId id="278" r:id="rId6"/>
    <p:sldId id="279" r:id="rId7"/>
    <p:sldId id="280" r:id="rId8"/>
    <p:sldId id="281" r:id="rId9"/>
    <p:sldId id="282" r:id="rId10"/>
    <p:sldId id="283" r:id="rId11"/>
    <p:sldId id="285" r:id="rId12"/>
    <p:sldId id="286" r:id="rId13"/>
    <p:sldId id="287" r:id="rId14"/>
    <p:sldId id="288" r:id="rId15"/>
    <p:sldId id="289" r:id="rId16"/>
    <p:sldId id="290" r:id="rId17"/>
    <p:sldId id="291" r:id="rId18"/>
    <p:sldId id="292" r:id="rId19"/>
    <p:sldId id="293" r:id="rId20"/>
    <p:sldId id="294" r:id="rId21"/>
    <p:sldId id="295"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9" d="100"/>
          <a:sy n="109" d="100"/>
        </p:scale>
        <p:origin x="126" y="12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E2E35"/>
        </a:solidFill>
        <a:effectLst/>
      </p:bgPr>
    </p:bg>
    <p:spTree>
      <p:nvGrpSpPr>
        <p:cNvPr id="1" name=""/>
        <p:cNvGrpSpPr/>
        <p:nvPr/>
      </p:nvGrpSpPr>
      <p:grpSpPr>
        <a:xfrm>
          <a:off x="0" y="0"/>
          <a:ext cx="0" cy="0"/>
          <a:chOff x="0" y="0"/>
          <a:chExt cx="0" cy="0"/>
        </a:xfrm>
      </p:grpSpPr>
      <p:pic>
        <p:nvPicPr>
          <p:cNvPr id="2" name="Image 0" descr="drone-lit-night.jpg"/>
          <p:cNvPicPr>
            <a:picLocks noChangeAspect="1"/>
          </p:cNvPicPr>
          <p:nvPr/>
        </p:nvPicPr>
        <p:blipFill>
          <a:blip r:embed="rId2"/>
          <a:srcRect/>
          <a:stretch/>
        </p:blipFill>
        <p:spPr>
          <a:xfrm>
            <a:off x="0" y="0"/>
            <a:ext cx="12161520" cy="6858000"/>
          </a:xfrm>
          <a:prstGeom prst="rect">
            <a:avLst/>
          </a:prstGeom>
        </p:spPr>
      </p:pic>
      <p:sp>
        <p:nvSpPr>
          <p:cNvPr id="3" name="Shape 0"/>
          <p:cNvSpPr/>
          <p:nvPr/>
        </p:nvSpPr>
        <p:spPr>
          <a:xfrm>
            <a:off x="0" y="0"/>
            <a:ext cx="12161520" cy="6858000"/>
          </a:xfrm>
          <a:prstGeom prst="rect">
            <a:avLst/>
          </a:prstGeom>
          <a:solidFill>
            <a:srgbClr val="0E2E35">
              <a:alpha val="42000"/>
            </a:srgbClr>
          </a:solidFill>
          <a:ln w="12700">
            <a:solidFill>
              <a:srgbClr val="333333"/>
            </a:solidFill>
            <a:prstDash val="solid"/>
          </a:ln>
        </p:spPr>
        <p:txBody>
          <a:bodyPr/>
          <a:lstStyle/>
          <a:p>
            <a:endParaRPr/>
          </a:p>
        </p:txBody>
      </p:sp>
      <p:sp>
        <p:nvSpPr>
          <p:cNvPr id="4" name="Shape 1"/>
          <p:cNvSpPr/>
          <p:nvPr/>
        </p:nvSpPr>
        <p:spPr>
          <a:xfrm>
            <a:off x="0" y="0"/>
            <a:ext cx="7223760" cy="6858000"/>
          </a:xfrm>
          <a:prstGeom prst="rect">
            <a:avLst/>
          </a:prstGeom>
          <a:solidFill>
            <a:srgbClr val="0E2E35">
              <a:alpha val="74000"/>
            </a:srgbClr>
          </a:solidFill>
          <a:ln w="12700">
            <a:solidFill>
              <a:srgbClr val="333333"/>
            </a:solidFill>
            <a:prstDash val="solid"/>
          </a:ln>
        </p:spPr>
        <p:txBody>
          <a:bodyPr/>
          <a:lstStyle/>
          <a:p>
            <a:endParaRPr/>
          </a:p>
        </p:txBody>
      </p:sp>
      <p:sp>
        <p:nvSpPr>
          <p:cNvPr id="5" name="Text 2"/>
          <p:cNvSpPr txBox="1"/>
          <p:nvPr/>
        </p:nvSpPr>
        <p:spPr>
          <a:xfrm>
            <a:off x="777240" y="868680"/>
            <a:ext cx="9601200" cy="292608"/>
          </a:xfrm>
          <a:prstGeom prst="rect">
            <a:avLst/>
          </a:prstGeom>
          <a:noFill/>
          <a:ln/>
        </p:spPr>
        <p:txBody>
          <a:bodyPr wrap="square" lIns="0" tIns="0" rIns="0" bIns="0" rtlCol="0" anchor="ctr"/>
          <a:lstStyle/>
          <a:p>
            <a:pPr marL="0" indent="0">
              <a:buNone/>
            </a:pPr>
            <a:r>
              <a:rPr lang="en-US" sz="1200" b="1" kern="0" spc="240" dirty="0">
                <a:solidFill>
                  <a:srgbClr val="E2D3B3"/>
                </a:solidFill>
                <a:latin typeface="Goudy Old Style" pitchFamily="34" charset="0"/>
                <a:ea typeface="Goudy Old Style" pitchFamily="34" charset="-122"/>
                <a:cs typeface="Goudy Old Style" pitchFamily="34" charset="-120"/>
              </a:rPr>
              <a:t>A PROPOSAL FOR DOWNTOWN</a:t>
            </a:r>
            <a:endParaRPr lang="en-US" sz="1200" dirty="0"/>
          </a:p>
        </p:txBody>
      </p:sp>
      <p:sp>
        <p:nvSpPr>
          <p:cNvPr id="6" name="Text 3"/>
          <p:cNvSpPr txBox="1"/>
          <p:nvPr/>
        </p:nvSpPr>
        <p:spPr>
          <a:xfrm>
            <a:off x="777240" y="1280160"/>
            <a:ext cx="10058400" cy="1143000"/>
          </a:xfrm>
          <a:prstGeom prst="rect">
            <a:avLst/>
          </a:prstGeom>
          <a:noFill/>
          <a:ln/>
        </p:spPr>
        <p:txBody>
          <a:bodyPr wrap="square" lIns="0" tIns="0" rIns="0" bIns="0" rtlCol="0" anchor="ctr"/>
          <a:lstStyle/>
          <a:p>
            <a:pPr marL="0" indent="0">
              <a:buNone/>
            </a:pPr>
            <a:r>
              <a:rPr lang="en-US" sz="5800" b="1" dirty="0">
                <a:solidFill>
                  <a:srgbClr val="FFFFFF"/>
                </a:solidFill>
                <a:latin typeface="Goudy Old Style" pitchFamily="34" charset="0"/>
                <a:ea typeface="Goudy Old Style" pitchFamily="34" charset="-122"/>
                <a:cs typeface="Goudy Old Style" pitchFamily="34" charset="-120"/>
              </a:rPr>
              <a:t>Own the Block</a:t>
            </a:r>
            <a:endParaRPr lang="en-US" sz="5800" dirty="0"/>
          </a:p>
        </p:txBody>
      </p:sp>
      <p:sp>
        <p:nvSpPr>
          <p:cNvPr id="7" name="Text 4"/>
          <p:cNvSpPr txBox="1"/>
          <p:nvPr/>
        </p:nvSpPr>
        <p:spPr>
          <a:xfrm>
            <a:off x="777240" y="2560320"/>
            <a:ext cx="6400800" cy="1828800"/>
          </a:xfrm>
          <a:prstGeom prst="rect">
            <a:avLst/>
          </a:prstGeom>
          <a:noFill/>
          <a:ln/>
        </p:spPr>
        <p:txBody>
          <a:bodyPr wrap="square" lIns="0" tIns="0" rIns="0" bIns="0" rtlCol="0" anchor="ctr"/>
          <a:lstStyle/>
          <a:p>
            <a:pPr marL="0" indent="0">
              <a:lnSpc>
                <a:spcPct val="125000"/>
              </a:lnSpc>
              <a:buNone/>
            </a:pPr>
            <a:r>
              <a:rPr lang="en-US" sz="1600" dirty="0">
                <a:solidFill>
                  <a:srgbClr val="C7D6D9"/>
                </a:solidFill>
                <a:latin typeface="Goudy Old Style" pitchFamily="34" charset="0"/>
                <a:ea typeface="Goudy Old Style" pitchFamily="34" charset="-122"/>
                <a:cs typeface="Goudy Old Style" pitchFamily="34" charset="-120"/>
              </a:rPr>
              <a:t>Downtown needs this for three reasons that weigh the same. Two thousand residents, cruise passengers and crews, and the students and staff at A&amp;M Galveston and UTMB have nowhere to buy fresh food without a drive. A grocery brings people downtown on the slow days, which is what every shop around it needs. And it is a first investment for the young islanders we keep losing.</a:t>
            </a:r>
            <a:endParaRPr lang="en-US" sz="1600" dirty="0"/>
          </a:p>
        </p:txBody>
      </p:sp>
      <p:sp>
        <p:nvSpPr>
          <p:cNvPr id="8" name="Text 5"/>
          <p:cNvSpPr txBox="1"/>
          <p:nvPr/>
        </p:nvSpPr>
        <p:spPr>
          <a:xfrm>
            <a:off x="777240" y="4526280"/>
            <a:ext cx="8229600" cy="411480"/>
          </a:xfrm>
          <a:prstGeom prst="rect">
            <a:avLst/>
          </a:prstGeom>
          <a:noFill/>
          <a:ln/>
        </p:spPr>
        <p:txBody>
          <a:bodyPr wrap="square" lIns="0" tIns="0" rIns="0" bIns="0" rtlCol="0" anchor="ctr"/>
          <a:lstStyle/>
          <a:p>
            <a:pPr marL="0" indent="0">
              <a:buNone/>
            </a:pPr>
            <a:r>
              <a:rPr lang="en-US" sz="1500" i="1" dirty="0">
                <a:solidFill>
                  <a:srgbClr val="E2D3B3"/>
                </a:solidFill>
                <a:latin typeface="Goudy Old Style" pitchFamily="34" charset="0"/>
                <a:ea typeface="Goudy Old Style" pitchFamily="34" charset="-122"/>
                <a:cs typeface="Goudy Old Style" pitchFamily="34" charset="-120"/>
              </a:rPr>
              <a:t>Four legs: the money, the tax breaks, the project, and the next generation</a:t>
            </a:r>
            <a:endParaRPr lang="en-US" sz="1500" dirty="0"/>
          </a:p>
        </p:txBody>
      </p:sp>
      <p:sp>
        <p:nvSpPr>
          <p:cNvPr id="9" name="Text 6"/>
          <p:cNvSpPr txBox="1"/>
          <p:nvPr/>
        </p:nvSpPr>
        <p:spPr>
          <a:xfrm>
            <a:off x="777240" y="5806440"/>
            <a:ext cx="10515600" cy="365760"/>
          </a:xfrm>
          <a:prstGeom prst="rect">
            <a:avLst/>
          </a:prstGeom>
          <a:noFill/>
          <a:ln/>
        </p:spPr>
        <p:txBody>
          <a:bodyPr wrap="square" lIns="0" tIns="0" rIns="0" bIns="0" rtlCol="0" anchor="ctr"/>
          <a:lstStyle/>
          <a:p>
            <a:pPr marL="0" indent="0">
              <a:buNone/>
            </a:pPr>
            <a:r>
              <a:rPr lang="en-US" sz="1200" dirty="0">
                <a:solidFill>
                  <a:srgbClr val="9FB4B8"/>
                </a:solidFill>
                <a:latin typeface="Goudy Old Style" pitchFamily="34" charset="0"/>
                <a:ea typeface="Goudy Old Style" pitchFamily="34" charset="-122"/>
                <a:cs typeface="Goudy Old Style" pitchFamily="34" charset="-120"/>
              </a:rPr>
              <a:t>Raymond Arce   |   Candidate, Galveston City Council District 3   |   Raymond4Galveston@gmail.com</a:t>
            </a:r>
            <a:endParaRPr lang="en-US" sz="1200" dirty="0"/>
          </a:p>
        </p:txBody>
      </p:sp>
      <p:sp>
        <p:nvSpPr>
          <p:cNvPr id="10"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EDF2F5"/>
                </a:solidFill>
                <a:effectLst>
                  <a:outerShdw blurRad="38100" dist="12700" dir="2700000" algn="tl" rotWithShape="0">
                    <a:srgbClr val="000000">
                      <a:alpha val="85000"/>
                    </a:srgbClr>
                  </a:outerShdw>
                </a:effectLst>
                <a:latin typeface="Goudy Old Style"/>
              </a:rPr>
              <a:t>© 2026 Raymond Arce  ·  Concept first published September 25,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F2F2"/>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WHY A GROCERY STORE, AND NOT SOMETHING ELSE</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Three reasons. They weigh the same.</a:t>
            </a:r>
            <a:endParaRPr lang="en-US" sz="3800" dirty="0"/>
          </a:p>
        </p:txBody>
      </p:sp>
      <p:sp>
        <p:nvSpPr>
          <p:cNvPr id="4" name="Text 2"/>
          <p:cNvSpPr txBox="1"/>
          <p:nvPr/>
        </p:nvSpPr>
        <p:spPr>
          <a:xfrm>
            <a:off x="777240" y="1965960"/>
            <a:ext cx="10515600" cy="502920"/>
          </a:xfrm>
          <a:prstGeom prst="rect">
            <a:avLst/>
          </a:prstGeom>
          <a:noFill/>
          <a:ln/>
        </p:spPr>
        <p:txBody>
          <a:bodyPr wrap="square" lIns="0" tIns="0" rIns="0" bIns="0" rtlCol="0" anchor="ctr"/>
          <a:lstStyle/>
          <a:p>
            <a:pPr marL="0" indent="0">
              <a:lnSpc>
                <a:spcPct val="115000"/>
              </a:lnSpc>
              <a:buNone/>
            </a:pPr>
            <a:r>
              <a:rPr lang="en-US" sz="1700" dirty="0">
                <a:solidFill>
                  <a:srgbClr val="5E7176"/>
                </a:solidFill>
                <a:latin typeface="Goudy Old Style" pitchFamily="34" charset="0"/>
                <a:ea typeface="Goudy Old Style" pitchFamily="34" charset="-122"/>
                <a:cs typeface="Goudy Old Style" pitchFamily="34" charset="-120"/>
              </a:rPr>
              <a:t>The demand is real. The block around it needs the traffic. And the people who should own it are the ones this island keeps losing.</a:t>
            </a:r>
            <a:endParaRPr lang="en-US" sz="1700" dirty="0"/>
          </a:p>
        </p:txBody>
      </p:sp>
      <p:sp>
        <p:nvSpPr>
          <p:cNvPr id="5" name="Shape 3"/>
          <p:cNvSpPr/>
          <p:nvPr/>
        </p:nvSpPr>
        <p:spPr>
          <a:xfrm>
            <a:off x="777240" y="2651760"/>
            <a:ext cx="3319272" cy="2697480"/>
          </a:xfrm>
          <a:prstGeom prst="roundRect">
            <a:avLst>
              <a:gd name="adj" fmla="val 2034"/>
            </a:avLst>
          </a:prstGeom>
          <a:solidFill>
            <a:srgbClr val="E4EFF0"/>
          </a:solidFill>
          <a:ln w="12700">
            <a:solidFill>
              <a:srgbClr val="E4EFF0"/>
            </a:solidFill>
            <a:prstDash val="solid"/>
          </a:ln>
        </p:spPr>
        <p:txBody>
          <a:bodyPr/>
          <a:lstStyle/>
          <a:p>
            <a:endParaRPr/>
          </a:p>
        </p:txBody>
      </p:sp>
      <p:sp>
        <p:nvSpPr>
          <p:cNvPr id="6" name="Shape 4"/>
          <p:cNvSpPr/>
          <p:nvPr/>
        </p:nvSpPr>
        <p:spPr>
          <a:xfrm>
            <a:off x="777240" y="2651760"/>
            <a:ext cx="3319272" cy="91440"/>
          </a:xfrm>
          <a:prstGeom prst="rect">
            <a:avLst/>
          </a:prstGeom>
          <a:solidFill>
            <a:srgbClr val="2E7D8A"/>
          </a:solidFill>
          <a:ln w="12700">
            <a:solidFill>
              <a:srgbClr val="2E7D8A"/>
            </a:solidFill>
            <a:prstDash val="solid"/>
          </a:ln>
        </p:spPr>
        <p:txBody>
          <a:bodyPr/>
          <a:lstStyle/>
          <a:p>
            <a:endParaRPr/>
          </a:p>
        </p:txBody>
      </p:sp>
      <p:sp>
        <p:nvSpPr>
          <p:cNvPr id="7" name="Text 5"/>
          <p:cNvSpPr txBox="1"/>
          <p:nvPr/>
        </p:nvSpPr>
        <p:spPr>
          <a:xfrm>
            <a:off x="1078992" y="2926080"/>
            <a:ext cx="2743200" cy="658368"/>
          </a:xfrm>
          <a:prstGeom prst="rect">
            <a:avLst/>
          </a:prstGeom>
          <a:noFill/>
          <a:ln/>
        </p:spPr>
        <p:txBody>
          <a:bodyPr wrap="square" lIns="0" tIns="0" rIns="0" bIns="0" rtlCol="0" anchor="ctr"/>
          <a:lstStyle/>
          <a:p>
            <a:pPr marL="0" indent="0">
              <a:buNone/>
            </a:pPr>
            <a:r>
              <a:rPr lang="en-US" sz="1800" b="1" dirty="0">
                <a:solidFill>
                  <a:srgbClr val="0E2E35"/>
                </a:solidFill>
                <a:latin typeface="Goudy Old Style" pitchFamily="34" charset="0"/>
                <a:ea typeface="Goudy Old Style" pitchFamily="34" charset="-122"/>
                <a:cs typeface="Goudy Old Style" pitchFamily="34" charset="-120"/>
              </a:rPr>
              <a:t>Access to food</a:t>
            </a:r>
            <a:endParaRPr lang="en-US" sz="1800" dirty="0"/>
          </a:p>
        </p:txBody>
      </p:sp>
      <p:sp>
        <p:nvSpPr>
          <p:cNvPr id="8" name="Text 6"/>
          <p:cNvSpPr txBox="1"/>
          <p:nvPr/>
        </p:nvSpPr>
        <p:spPr>
          <a:xfrm>
            <a:off x="1078992" y="3639312"/>
            <a:ext cx="2743200" cy="1572768"/>
          </a:xfrm>
          <a:prstGeom prst="rect">
            <a:avLst/>
          </a:prstGeom>
          <a:noFill/>
          <a:ln/>
        </p:spPr>
        <p:txBody>
          <a:bodyPr wrap="square" lIns="0" tIns="0" rIns="0" bIns="0" rtlCol="0" anchor="ctr"/>
          <a:lstStyle/>
          <a:p>
            <a:pPr marL="0" indent="0">
              <a:lnSpc>
                <a:spcPct val="118000"/>
              </a:lnSpc>
              <a:buNone/>
            </a:pPr>
            <a:r>
              <a:rPr lang="en-US" sz="1250" dirty="0">
                <a:solidFill>
                  <a:srgbClr val="5E7176"/>
                </a:solidFill>
                <a:latin typeface="Goudy Old Style" pitchFamily="34" charset="0"/>
                <a:ea typeface="Goudy Old Style" pitchFamily="34" charset="-122"/>
                <a:cs typeface="Goudy Old Style" pitchFamily="34" charset="-120"/>
              </a:rPr>
              <a:t>Fresh produce and daily essentials within walking distance for two thousand residents, the crews coming off the ships, and 1.8 million cruise passengers a year. Today the closest store is more than a mile away.</a:t>
            </a:r>
            <a:endParaRPr lang="en-US" sz="1250" dirty="0"/>
          </a:p>
        </p:txBody>
      </p:sp>
      <p:sp>
        <p:nvSpPr>
          <p:cNvPr id="9" name="Shape 7"/>
          <p:cNvSpPr/>
          <p:nvPr/>
        </p:nvSpPr>
        <p:spPr>
          <a:xfrm>
            <a:off x="4416552" y="2651760"/>
            <a:ext cx="3319272" cy="2697480"/>
          </a:xfrm>
          <a:prstGeom prst="roundRect">
            <a:avLst>
              <a:gd name="adj" fmla="val 2034"/>
            </a:avLst>
          </a:prstGeom>
          <a:solidFill>
            <a:srgbClr val="F7EFDF"/>
          </a:solidFill>
          <a:ln w="12700">
            <a:solidFill>
              <a:srgbClr val="F7EFDF"/>
            </a:solidFill>
            <a:prstDash val="solid"/>
          </a:ln>
        </p:spPr>
        <p:txBody>
          <a:bodyPr/>
          <a:lstStyle/>
          <a:p>
            <a:endParaRPr/>
          </a:p>
        </p:txBody>
      </p:sp>
      <p:sp>
        <p:nvSpPr>
          <p:cNvPr id="10" name="Shape 8"/>
          <p:cNvSpPr/>
          <p:nvPr/>
        </p:nvSpPr>
        <p:spPr>
          <a:xfrm>
            <a:off x="4416552" y="2651760"/>
            <a:ext cx="3319272" cy="91440"/>
          </a:xfrm>
          <a:prstGeom prst="rect">
            <a:avLst/>
          </a:prstGeom>
          <a:solidFill>
            <a:srgbClr val="C08A2E"/>
          </a:solidFill>
          <a:ln w="12700">
            <a:solidFill>
              <a:srgbClr val="C08A2E"/>
            </a:solidFill>
            <a:prstDash val="solid"/>
          </a:ln>
        </p:spPr>
        <p:txBody>
          <a:bodyPr/>
          <a:lstStyle/>
          <a:p>
            <a:endParaRPr/>
          </a:p>
        </p:txBody>
      </p:sp>
      <p:sp>
        <p:nvSpPr>
          <p:cNvPr id="11" name="Text 9"/>
          <p:cNvSpPr txBox="1"/>
          <p:nvPr/>
        </p:nvSpPr>
        <p:spPr>
          <a:xfrm>
            <a:off x="4718304" y="2926080"/>
            <a:ext cx="2743200" cy="658368"/>
          </a:xfrm>
          <a:prstGeom prst="rect">
            <a:avLst/>
          </a:prstGeom>
          <a:noFill/>
          <a:ln/>
        </p:spPr>
        <p:txBody>
          <a:bodyPr wrap="square" lIns="0" tIns="0" rIns="0" bIns="0" rtlCol="0" anchor="ctr"/>
          <a:lstStyle/>
          <a:p>
            <a:pPr marL="0" indent="0">
              <a:buNone/>
            </a:pPr>
            <a:r>
              <a:rPr lang="en-US" sz="1800" b="1" dirty="0">
                <a:solidFill>
                  <a:srgbClr val="0E2E35"/>
                </a:solidFill>
                <a:latin typeface="Goudy Old Style" pitchFamily="34" charset="0"/>
                <a:ea typeface="Goudy Old Style" pitchFamily="34" charset="-122"/>
                <a:cs typeface="Goudy Old Style" pitchFamily="34" charset="-120"/>
              </a:rPr>
              <a:t>An anchor</a:t>
            </a:r>
            <a:endParaRPr lang="en-US" sz="1800" dirty="0"/>
          </a:p>
        </p:txBody>
      </p:sp>
      <p:sp>
        <p:nvSpPr>
          <p:cNvPr id="12" name="Text 10"/>
          <p:cNvSpPr txBox="1"/>
          <p:nvPr/>
        </p:nvSpPr>
        <p:spPr>
          <a:xfrm>
            <a:off x="4718304" y="3639312"/>
            <a:ext cx="2743200" cy="1572768"/>
          </a:xfrm>
          <a:prstGeom prst="rect">
            <a:avLst/>
          </a:prstGeom>
          <a:noFill/>
          <a:ln/>
        </p:spPr>
        <p:txBody>
          <a:bodyPr wrap="square" lIns="0" tIns="0" rIns="0" bIns="0" rtlCol="0" anchor="ctr"/>
          <a:lstStyle/>
          <a:p>
            <a:pPr marL="0" indent="0">
              <a:lnSpc>
                <a:spcPct val="118000"/>
              </a:lnSpc>
              <a:buNone/>
            </a:pPr>
            <a:r>
              <a:rPr lang="en-US" sz="1250" dirty="0">
                <a:solidFill>
                  <a:srgbClr val="5E7176"/>
                </a:solidFill>
                <a:latin typeface="Goudy Old Style" pitchFamily="34" charset="0"/>
                <a:ea typeface="Goudy Old Style" pitchFamily="34" charset="-122"/>
                <a:cs typeface="Goudy Old Style" pitchFamily="34" charset="-120"/>
              </a:rPr>
              <a:t>A grocery brings people downtown Sunday through Thursday, when the shops around it are empty. That foot traffic is what they live on. No other tenant does it seven days a week.</a:t>
            </a:r>
            <a:endParaRPr lang="en-US" sz="1250" dirty="0"/>
          </a:p>
        </p:txBody>
      </p:sp>
      <p:sp>
        <p:nvSpPr>
          <p:cNvPr id="13" name="Shape 11"/>
          <p:cNvSpPr/>
          <p:nvPr/>
        </p:nvSpPr>
        <p:spPr>
          <a:xfrm>
            <a:off x="8055864" y="2651760"/>
            <a:ext cx="3319272" cy="2697480"/>
          </a:xfrm>
          <a:prstGeom prst="roundRect">
            <a:avLst>
              <a:gd name="adj" fmla="val 2034"/>
            </a:avLst>
          </a:prstGeom>
          <a:solidFill>
            <a:srgbClr val="FAEBE3"/>
          </a:solidFill>
          <a:ln w="12700">
            <a:solidFill>
              <a:srgbClr val="FAEBE3"/>
            </a:solidFill>
            <a:prstDash val="solid"/>
          </a:ln>
        </p:spPr>
        <p:txBody>
          <a:bodyPr/>
          <a:lstStyle/>
          <a:p>
            <a:endParaRPr/>
          </a:p>
        </p:txBody>
      </p:sp>
      <p:sp>
        <p:nvSpPr>
          <p:cNvPr id="14" name="Shape 12"/>
          <p:cNvSpPr/>
          <p:nvPr/>
        </p:nvSpPr>
        <p:spPr>
          <a:xfrm>
            <a:off x="8055864" y="2651760"/>
            <a:ext cx="3319272" cy="91440"/>
          </a:xfrm>
          <a:prstGeom prst="rect">
            <a:avLst/>
          </a:prstGeom>
          <a:solidFill>
            <a:srgbClr val="C0562E"/>
          </a:solidFill>
          <a:ln w="12700">
            <a:solidFill>
              <a:srgbClr val="C0562E"/>
            </a:solidFill>
            <a:prstDash val="solid"/>
          </a:ln>
        </p:spPr>
        <p:txBody>
          <a:bodyPr/>
          <a:lstStyle/>
          <a:p>
            <a:endParaRPr/>
          </a:p>
        </p:txBody>
      </p:sp>
      <p:sp>
        <p:nvSpPr>
          <p:cNvPr id="15" name="Text 13"/>
          <p:cNvSpPr txBox="1"/>
          <p:nvPr/>
        </p:nvSpPr>
        <p:spPr>
          <a:xfrm>
            <a:off x="8357616" y="2926080"/>
            <a:ext cx="2743200" cy="658368"/>
          </a:xfrm>
          <a:prstGeom prst="rect">
            <a:avLst/>
          </a:prstGeom>
          <a:noFill/>
          <a:ln/>
        </p:spPr>
        <p:txBody>
          <a:bodyPr wrap="square" lIns="0" tIns="0" rIns="0" bIns="0" rtlCol="0" anchor="ctr"/>
          <a:lstStyle/>
          <a:p>
            <a:pPr marL="0" indent="0">
              <a:buNone/>
            </a:pPr>
            <a:r>
              <a:rPr lang="en-US" sz="1800" b="1" dirty="0">
                <a:solidFill>
                  <a:srgbClr val="0E2E35"/>
                </a:solidFill>
                <a:latin typeface="Goudy Old Style" pitchFamily="34" charset="0"/>
                <a:ea typeface="Goudy Old Style" pitchFamily="34" charset="-122"/>
                <a:cs typeface="Goudy Old Style" pitchFamily="34" charset="-120"/>
              </a:rPr>
              <a:t>The next generation</a:t>
            </a:r>
            <a:endParaRPr lang="en-US" sz="1800" dirty="0"/>
          </a:p>
        </p:txBody>
      </p:sp>
      <p:sp>
        <p:nvSpPr>
          <p:cNvPr id="16" name="Text 14"/>
          <p:cNvSpPr txBox="1"/>
          <p:nvPr/>
        </p:nvSpPr>
        <p:spPr>
          <a:xfrm>
            <a:off x="8357616" y="3639312"/>
            <a:ext cx="2743200" cy="1572768"/>
          </a:xfrm>
          <a:prstGeom prst="rect">
            <a:avLst/>
          </a:prstGeom>
          <a:noFill/>
          <a:ln/>
        </p:spPr>
        <p:txBody>
          <a:bodyPr wrap="square" lIns="0" tIns="0" rIns="0" bIns="0" rtlCol="0" anchor="ctr"/>
          <a:lstStyle/>
          <a:p>
            <a:pPr marL="0" indent="0">
              <a:lnSpc>
                <a:spcPct val="118000"/>
              </a:lnSpc>
              <a:buNone/>
            </a:pPr>
            <a:r>
              <a:rPr lang="en-US" sz="1250" dirty="0">
                <a:solidFill>
                  <a:srgbClr val="5E7176"/>
                </a:solidFill>
                <a:latin typeface="Goudy Old Style" pitchFamily="34" charset="0"/>
                <a:ea typeface="Goudy Old Style" pitchFamily="34" charset="-122"/>
                <a:cs typeface="Goudy Old Style" pitchFamily="34" charset="-120"/>
              </a:rPr>
              <a:t>Galveston lost 775 families and nearly 900 public school students in a decade. A hundred dollar share, built with the colleges and taught with it, makes the young people we keep losing the owners of the block.</a:t>
            </a:r>
            <a:endParaRPr lang="en-US" sz="1250" dirty="0"/>
          </a:p>
        </p:txBody>
      </p:sp>
      <p:sp>
        <p:nvSpPr>
          <p:cNvPr id="17" name="Text 15"/>
          <p:cNvSpPr txBox="1"/>
          <p:nvPr/>
        </p:nvSpPr>
        <p:spPr>
          <a:xfrm>
            <a:off x="777240" y="5532120"/>
            <a:ext cx="10607040" cy="365760"/>
          </a:xfrm>
          <a:prstGeom prst="rect">
            <a:avLst/>
          </a:prstGeom>
          <a:noFill/>
          <a:ln/>
        </p:spPr>
        <p:txBody>
          <a:bodyPr wrap="square" lIns="0" tIns="0" rIns="0" bIns="0" rtlCol="0" anchor="ctr"/>
          <a:lstStyle/>
          <a:p>
            <a:pPr marL="0" indent="0">
              <a:buNone/>
            </a:pPr>
            <a:r>
              <a:rPr lang="en-US" sz="1400" dirty="0">
                <a:solidFill>
                  <a:srgbClr val="0E2E35"/>
                </a:solidFill>
                <a:latin typeface="Goudy Old Style" pitchFamily="34" charset="0"/>
                <a:ea typeface="Goudy Old Style" pitchFamily="34" charset="-122"/>
                <a:cs typeface="Goudy Old Style" pitchFamily="34" charset="-120"/>
              </a:rPr>
              <a:t>Ask a shop owner what Tuesday looks like. Ask a parent where their kids moved. One store answers both.</a:t>
            </a:r>
            <a:endParaRPr lang="en-US" sz="1400" dirty="0"/>
          </a:p>
        </p:txBody>
      </p:sp>
      <p:sp>
        <p:nvSpPr>
          <p:cNvPr id="18" name="Text 16"/>
          <p:cNvSpPr txBox="1"/>
          <p:nvPr/>
        </p:nvSpPr>
        <p:spPr>
          <a:xfrm>
            <a:off x="777240" y="6053328"/>
            <a:ext cx="10607040" cy="384048"/>
          </a:xfrm>
          <a:prstGeom prst="rect">
            <a:avLst/>
          </a:prstGeom>
          <a:noFill/>
          <a:ln/>
        </p:spPr>
        <p:txBody>
          <a:bodyPr wrap="square" lIns="0" tIns="0" rIns="0" bIns="0" rtlCol="0" anchor="ctr"/>
          <a:lstStyle/>
          <a:p>
            <a:pPr marL="0" indent="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Cruise passengers, 20 percent of 9.1 million visitors in 2025, from Visit Galveston, </a:t>
            </a:r>
            <a:r>
              <a:rPr lang="en-US" sz="1000" i="1" dirty="0">
                <a:solidFill>
                  <a:srgbClr val="C0562E"/>
                </a:solidFill>
                <a:latin typeface="Goudy Old Style" pitchFamily="34" charset="0"/>
                <a:ea typeface="Goudy Old Style" pitchFamily="34" charset="-122"/>
                <a:cs typeface="Goudy Old Style" pitchFamily="34" charset="-120"/>
              </a:rPr>
              <a:t>Economic Impact of Visitors to Galveston Island</a:t>
            </a:r>
            <a:r>
              <a:rPr lang="en-US" sz="1000" i="1" dirty="0">
                <a:solidFill>
                  <a:srgbClr val="8A9A9E"/>
                </a:solidFill>
                <a:latin typeface="Goudy Old Style" pitchFamily="34" charset="0"/>
                <a:ea typeface="Goudy Old Style" pitchFamily="34" charset="-122"/>
                <a:cs typeface="Goudy Old Style" pitchFamily="34" charset="-120"/>
              </a:rPr>
              <a:t>, May 2026. Families and students from </a:t>
            </a:r>
            <a:r>
              <a:rPr lang="en-US" sz="1000" i="1" dirty="0">
                <a:solidFill>
                  <a:srgbClr val="C0562E"/>
                </a:solidFill>
                <a:latin typeface="Goudy Old Style" pitchFamily="34" charset="0"/>
                <a:ea typeface="Goudy Old Style" pitchFamily="34" charset="-122"/>
                <a:cs typeface="Goudy Old Style" pitchFamily="34" charset="-120"/>
              </a:rPr>
              <a:t>Vision Galveston</a:t>
            </a:r>
            <a:r>
              <a:rPr lang="en-US" sz="1000" i="1" dirty="0">
                <a:solidFill>
                  <a:srgbClr val="8A9A9E"/>
                </a:solidFill>
                <a:latin typeface="Goudy Old Style" pitchFamily="34" charset="0"/>
                <a:ea typeface="Goudy Old Style" pitchFamily="34" charset="-122"/>
                <a:cs typeface="Goudy Old Style" pitchFamily="34" charset="-120"/>
              </a:rPr>
              <a:t>, June 23, 2021, using American Community Survey data for 2010 to 2019 and 2012 to 2019. Downtown population is the 2024 Census figure reported by The Galveston County Daily News, August 11, 2026.</a:t>
            </a:r>
            <a:endParaRPr lang="en-US" sz="1000" dirty="0"/>
          </a:p>
        </p:txBody>
      </p:sp>
      <p:sp>
        <p:nvSpPr>
          <p:cNvPr id="19"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8C99A0"/>
                </a:solidFill>
                <a:latin typeface="Goudy Old Style"/>
              </a:rPr>
              <a:t>© 2026 Raymond Arce  ·  Concept first published September 25, 2026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FF2F2"/>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WHERE WE ALREADY ARE</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The demand is not the question.</a:t>
            </a:r>
            <a:endParaRPr lang="en-US" sz="3800" dirty="0"/>
          </a:p>
        </p:txBody>
      </p:sp>
      <p:sp>
        <p:nvSpPr>
          <p:cNvPr id="4" name="Text 2"/>
          <p:cNvSpPr txBox="1"/>
          <p:nvPr/>
        </p:nvSpPr>
        <p:spPr>
          <a:xfrm>
            <a:off x="777240" y="1874520"/>
            <a:ext cx="10515600" cy="502920"/>
          </a:xfrm>
          <a:prstGeom prst="rect">
            <a:avLst/>
          </a:prstGeom>
          <a:noFill/>
          <a:ln/>
        </p:spPr>
        <p:txBody>
          <a:bodyPr wrap="square" lIns="0" tIns="0" rIns="0" bIns="0" rtlCol="0" anchor="ctr"/>
          <a:lstStyle/>
          <a:p>
            <a:pPr marL="0" indent="0">
              <a:lnSpc>
                <a:spcPct val="115000"/>
              </a:lnSpc>
              <a:buNone/>
            </a:pPr>
            <a:r>
              <a:rPr lang="en-US" sz="1700" dirty="0">
                <a:solidFill>
                  <a:srgbClr val="5E7176"/>
                </a:solidFill>
                <a:latin typeface="Goudy Old Style" pitchFamily="34" charset="0"/>
                <a:ea typeface="Goudy Old Style" pitchFamily="34" charset="-122"/>
                <a:cs typeface="Goudy Old Style" pitchFamily="34" charset="-120"/>
              </a:rPr>
              <a:t>Three numbers, and none of them are in dispute.</a:t>
            </a:r>
            <a:endParaRPr lang="en-US" sz="1700" dirty="0"/>
          </a:p>
        </p:txBody>
      </p:sp>
      <p:sp>
        <p:nvSpPr>
          <p:cNvPr id="5" name="Shape 3"/>
          <p:cNvSpPr/>
          <p:nvPr/>
        </p:nvSpPr>
        <p:spPr>
          <a:xfrm>
            <a:off x="777240" y="2514600"/>
            <a:ext cx="3319272" cy="2148840"/>
          </a:xfrm>
          <a:prstGeom prst="roundRect">
            <a:avLst>
              <a:gd name="adj" fmla="val 2553"/>
            </a:avLst>
          </a:prstGeom>
          <a:solidFill>
            <a:srgbClr val="E4EFF0"/>
          </a:solidFill>
          <a:ln w="12700">
            <a:solidFill>
              <a:srgbClr val="E4EFF0"/>
            </a:solidFill>
            <a:prstDash val="solid"/>
          </a:ln>
        </p:spPr>
        <p:txBody>
          <a:bodyPr/>
          <a:lstStyle/>
          <a:p>
            <a:endParaRPr/>
          </a:p>
        </p:txBody>
      </p:sp>
      <p:sp>
        <p:nvSpPr>
          <p:cNvPr id="6" name="Text 4"/>
          <p:cNvSpPr txBox="1"/>
          <p:nvPr/>
        </p:nvSpPr>
        <p:spPr>
          <a:xfrm>
            <a:off x="1097280" y="2788920"/>
            <a:ext cx="2697480" cy="777240"/>
          </a:xfrm>
          <a:prstGeom prst="rect">
            <a:avLst/>
          </a:prstGeom>
          <a:noFill/>
          <a:ln/>
        </p:spPr>
        <p:txBody>
          <a:bodyPr wrap="square" lIns="0" tIns="0" rIns="0" bIns="0" rtlCol="0" anchor="ctr"/>
          <a:lstStyle/>
          <a:p>
            <a:pPr marL="0" indent="0">
              <a:buNone/>
            </a:pPr>
            <a:r>
              <a:rPr lang="en-US" sz="3400" b="1" dirty="0">
                <a:solidFill>
                  <a:srgbClr val="0E2E35"/>
                </a:solidFill>
                <a:latin typeface="Goudy Old Style" pitchFamily="34" charset="0"/>
                <a:ea typeface="Goudy Old Style" pitchFamily="34" charset="-122"/>
                <a:cs typeface="Goudy Old Style" pitchFamily="34" charset="-120"/>
              </a:rPr>
              <a:t>About 2,000</a:t>
            </a:r>
            <a:endParaRPr lang="en-US" sz="3400" dirty="0"/>
          </a:p>
        </p:txBody>
      </p:sp>
      <p:sp>
        <p:nvSpPr>
          <p:cNvPr id="7" name="Text 5"/>
          <p:cNvSpPr txBox="1"/>
          <p:nvPr/>
        </p:nvSpPr>
        <p:spPr>
          <a:xfrm>
            <a:off x="1097280" y="3611880"/>
            <a:ext cx="2697480" cy="914400"/>
          </a:xfrm>
          <a:prstGeom prst="rect">
            <a:avLst/>
          </a:prstGeom>
          <a:noFill/>
          <a:ln/>
        </p:spPr>
        <p:txBody>
          <a:bodyPr wrap="square" lIns="0" tIns="0" rIns="0" bIns="0" rtlCol="0" anchor="ctr"/>
          <a:lstStyle/>
          <a:p>
            <a:pPr marL="0" indent="0">
              <a:lnSpc>
                <a:spcPct val="120000"/>
              </a:lnSpc>
              <a:buNone/>
            </a:pPr>
            <a:r>
              <a:rPr lang="en-US" sz="1350" dirty="0">
                <a:solidFill>
                  <a:srgbClr val="5E7176"/>
                </a:solidFill>
                <a:latin typeface="Goudy Old Style" pitchFamily="34" charset="0"/>
                <a:ea typeface="Goudy Old Style" pitchFamily="34" charset="-122"/>
                <a:cs typeface="Goudy Old Style" pitchFamily="34" charset="-120"/>
              </a:rPr>
              <a:t>People living downtown, roughly a fifth of District 3</a:t>
            </a:r>
            <a:endParaRPr lang="en-US" sz="1350" dirty="0"/>
          </a:p>
        </p:txBody>
      </p:sp>
      <p:sp>
        <p:nvSpPr>
          <p:cNvPr id="8" name="Shape 6"/>
          <p:cNvSpPr/>
          <p:nvPr/>
        </p:nvSpPr>
        <p:spPr>
          <a:xfrm>
            <a:off x="4416552" y="2514600"/>
            <a:ext cx="3319272" cy="2148840"/>
          </a:xfrm>
          <a:prstGeom prst="roundRect">
            <a:avLst>
              <a:gd name="adj" fmla="val 2553"/>
            </a:avLst>
          </a:prstGeom>
          <a:solidFill>
            <a:srgbClr val="0E2E35"/>
          </a:solidFill>
          <a:ln w="12700">
            <a:solidFill>
              <a:srgbClr val="0E2E35"/>
            </a:solidFill>
            <a:prstDash val="solid"/>
          </a:ln>
        </p:spPr>
        <p:txBody>
          <a:bodyPr/>
          <a:lstStyle/>
          <a:p>
            <a:endParaRPr/>
          </a:p>
        </p:txBody>
      </p:sp>
      <p:sp>
        <p:nvSpPr>
          <p:cNvPr id="9" name="Text 7"/>
          <p:cNvSpPr txBox="1"/>
          <p:nvPr/>
        </p:nvSpPr>
        <p:spPr>
          <a:xfrm>
            <a:off x="4736592" y="2788920"/>
            <a:ext cx="2697480" cy="777240"/>
          </a:xfrm>
          <a:prstGeom prst="rect">
            <a:avLst/>
          </a:prstGeom>
          <a:noFill/>
          <a:ln/>
        </p:spPr>
        <p:txBody>
          <a:bodyPr wrap="square" lIns="0" tIns="0" rIns="0" bIns="0" rtlCol="0" anchor="ctr"/>
          <a:lstStyle/>
          <a:p>
            <a:pPr marL="0" indent="0">
              <a:buNone/>
            </a:pPr>
            <a:r>
              <a:rPr lang="en-US" sz="2600" b="1" dirty="0">
                <a:solidFill>
                  <a:srgbClr val="E2D3B3"/>
                </a:solidFill>
                <a:latin typeface="Goudy Old Style" pitchFamily="34" charset="0"/>
                <a:ea typeface="Goudy Old Style" pitchFamily="34" charset="-122"/>
                <a:cs typeface="Goudy Old Style" pitchFamily="34" charset="-120"/>
              </a:rPr>
              <a:t>1.2 miles</a:t>
            </a:r>
            <a:endParaRPr lang="en-US" sz="3400" dirty="0"/>
          </a:p>
        </p:txBody>
      </p:sp>
      <p:sp>
        <p:nvSpPr>
          <p:cNvPr id="10" name="Text 8"/>
          <p:cNvSpPr txBox="1"/>
          <p:nvPr/>
        </p:nvSpPr>
        <p:spPr>
          <a:xfrm>
            <a:off x="4736592" y="3611880"/>
            <a:ext cx="2697480" cy="914400"/>
          </a:xfrm>
          <a:prstGeom prst="rect">
            <a:avLst/>
          </a:prstGeom>
          <a:noFill/>
          <a:ln/>
        </p:spPr>
        <p:txBody>
          <a:bodyPr wrap="square" lIns="0" tIns="0" rIns="0" bIns="0" rtlCol="0" anchor="ctr"/>
          <a:lstStyle/>
          <a:p>
            <a:pPr marL="0" indent="0">
              <a:lnSpc>
                <a:spcPct val="120000"/>
              </a:lnSpc>
              <a:buNone/>
            </a:pPr>
            <a:r>
              <a:rPr lang="en-US" sz="1350" dirty="0">
                <a:solidFill>
                  <a:srgbClr val="C7D6D9"/>
                </a:solidFill>
                <a:latin typeface="Goudy Old Style" pitchFamily="34" charset="0"/>
                <a:ea typeface="Goudy Old Style" pitchFamily="34" charset="-122"/>
                <a:cs typeface="Goudy Old Style" pitchFamily="34" charset="-120"/>
              </a:rPr>
              <a:t>From downtown to the closest grocery, a small market on the east end. The supermarkets are three miles and more west</a:t>
            </a:r>
            <a:endParaRPr lang="en-US" sz="1350" dirty="0"/>
          </a:p>
        </p:txBody>
      </p:sp>
      <p:sp>
        <p:nvSpPr>
          <p:cNvPr id="11" name="Shape 9"/>
          <p:cNvSpPr/>
          <p:nvPr/>
        </p:nvSpPr>
        <p:spPr>
          <a:xfrm>
            <a:off x="8055864" y="2514600"/>
            <a:ext cx="3319272" cy="2148840"/>
          </a:xfrm>
          <a:prstGeom prst="roundRect">
            <a:avLst>
              <a:gd name="adj" fmla="val 2553"/>
            </a:avLst>
          </a:prstGeom>
          <a:solidFill>
            <a:srgbClr val="F7EFDF"/>
          </a:solidFill>
          <a:ln w="12700">
            <a:solidFill>
              <a:srgbClr val="F7EFDF"/>
            </a:solidFill>
            <a:prstDash val="solid"/>
          </a:ln>
        </p:spPr>
        <p:txBody>
          <a:bodyPr/>
          <a:lstStyle/>
          <a:p>
            <a:endParaRPr/>
          </a:p>
        </p:txBody>
      </p:sp>
      <p:sp>
        <p:nvSpPr>
          <p:cNvPr id="12" name="Text 10"/>
          <p:cNvSpPr txBox="1"/>
          <p:nvPr/>
        </p:nvSpPr>
        <p:spPr>
          <a:xfrm>
            <a:off x="8375904" y="2788920"/>
            <a:ext cx="2697480" cy="777240"/>
          </a:xfrm>
          <a:prstGeom prst="rect">
            <a:avLst/>
          </a:prstGeom>
          <a:noFill/>
          <a:ln/>
        </p:spPr>
        <p:txBody>
          <a:bodyPr wrap="square" lIns="0" tIns="0" rIns="0" bIns="0" rtlCol="0" anchor="ctr"/>
          <a:lstStyle/>
          <a:p>
            <a:pPr marL="0" indent="0">
              <a:buNone/>
            </a:pPr>
            <a:r>
              <a:rPr lang="en-US" sz="3400" b="1" dirty="0">
                <a:solidFill>
                  <a:srgbClr val="0E2E35"/>
                </a:solidFill>
                <a:latin typeface="Goudy Old Style" pitchFamily="34" charset="0"/>
                <a:ea typeface="Goudy Old Style" pitchFamily="34" charset="-122"/>
                <a:cs typeface="Goudy Old Style" pitchFamily="34" charset="-120"/>
              </a:rPr>
              <a:t>Millions</a:t>
            </a:r>
            <a:endParaRPr lang="en-US" sz="3400" dirty="0"/>
          </a:p>
        </p:txBody>
      </p:sp>
      <p:sp>
        <p:nvSpPr>
          <p:cNvPr id="13" name="Text 11"/>
          <p:cNvSpPr txBox="1"/>
          <p:nvPr/>
        </p:nvSpPr>
        <p:spPr>
          <a:xfrm>
            <a:off x="8375904" y="3611880"/>
            <a:ext cx="2697480" cy="914400"/>
          </a:xfrm>
          <a:prstGeom prst="rect">
            <a:avLst/>
          </a:prstGeom>
          <a:noFill/>
          <a:ln/>
        </p:spPr>
        <p:txBody>
          <a:bodyPr wrap="square" lIns="0" tIns="0" rIns="0" bIns="0" rtlCol="0" anchor="ctr"/>
          <a:lstStyle/>
          <a:p>
            <a:pPr marL="0" indent="0">
              <a:lnSpc>
                <a:spcPct val="120000"/>
              </a:lnSpc>
              <a:buNone/>
            </a:pPr>
            <a:r>
              <a:rPr lang="en-US" sz="1350" dirty="0">
                <a:solidFill>
                  <a:srgbClr val="5E7176"/>
                </a:solidFill>
                <a:latin typeface="Goudy Old Style" pitchFamily="34" charset="0"/>
                <a:ea typeface="Goudy Old Style" pitchFamily="34" charset="-122"/>
                <a:cs typeface="Goudy Old Style" pitchFamily="34" charset="-120"/>
              </a:rPr>
              <a:t>What it costs to rehabilitate one of these buildings, which is why they stay empty</a:t>
            </a:r>
            <a:endParaRPr lang="en-US" sz="1350" dirty="0"/>
          </a:p>
        </p:txBody>
      </p:sp>
      <p:sp>
        <p:nvSpPr>
          <p:cNvPr id="14" name="Text 12"/>
          <p:cNvSpPr txBox="1"/>
          <p:nvPr/>
        </p:nvSpPr>
        <p:spPr>
          <a:xfrm>
            <a:off x="777240" y="4983480"/>
            <a:ext cx="10607040" cy="640080"/>
          </a:xfrm>
          <a:prstGeom prst="rect">
            <a:avLst/>
          </a:prstGeom>
          <a:noFill/>
          <a:ln/>
        </p:spPr>
        <p:txBody>
          <a:bodyPr wrap="square" lIns="0" tIns="0" rIns="0" bIns="0" rtlCol="0" anchor="ctr"/>
          <a:lstStyle/>
          <a:p>
            <a:pPr marL="0" indent="0">
              <a:lnSpc>
                <a:spcPct val="120000"/>
              </a:lnSpc>
              <a:buNone/>
            </a:pPr>
            <a:r>
              <a:rPr lang="en-US" sz="1600" dirty="0">
                <a:solidFill>
                  <a:srgbClr val="0E2E35"/>
                </a:solidFill>
                <a:latin typeface="Goudy Old Style" pitchFamily="34" charset="0"/>
                <a:ea typeface="Goudy Old Style" pitchFamily="34" charset="-122"/>
                <a:cs typeface="Goudy Old Style" pitchFamily="34" charset="-120"/>
              </a:rPr>
              <a:t>So the question is not whether downtown needs a grocery store. It is who is allowed to pay for one.</a:t>
            </a:r>
            <a:endParaRPr lang="en-US" sz="1600" dirty="0"/>
          </a:p>
        </p:txBody>
      </p:sp>
      <p:sp>
        <p:nvSpPr>
          <p:cNvPr id="15" name="Text 13"/>
          <p:cNvSpPr txBox="1"/>
          <p:nvPr/>
        </p:nvSpPr>
        <p:spPr>
          <a:xfrm>
            <a:off x="777240" y="6053328"/>
            <a:ext cx="10607040" cy="384048"/>
          </a:xfrm>
          <a:prstGeom prst="rect">
            <a:avLst/>
          </a:prstGeom>
          <a:noFill/>
          <a:ln/>
        </p:spPr>
        <p:txBody>
          <a:bodyPr wrap="square" lIns="0" tIns="0" rIns="0" bIns="0" rtlCol="0" anchor="ctr"/>
          <a:lstStyle/>
          <a:p>
            <a:pPr marL="0" indent="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Downtown population is a 2024 Census figure as reported by </a:t>
            </a:r>
            <a:r>
              <a:rPr lang="en-US" sz="1000" i="1" dirty="0">
                <a:solidFill>
                  <a:srgbClr val="C0562E"/>
                </a:solidFill>
                <a:latin typeface="Goudy Old Style" pitchFamily="34" charset="0"/>
                <a:ea typeface="Goudy Old Style" pitchFamily="34" charset="-122"/>
                <a:cs typeface="Goudy Old Style" pitchFamily="34" charset="-120"/>
              </a:rPr>
              <a:t>The Galveston County Daily News</a:t>
            </a:r>
            <a:r>
              <a:rPr lang="en-US" sz="1000" i="1" dirty="0">
                <a:solidFill>
                  <a:srgbClr val="8A9A9E"/>
                </a:solidFill>
                <a:latin typeface="Goudy Old Style" pitchFamily="34" charset="0"/>
                <a:ea typeface="Goudy Old Style" pitchFamily="34" charset="-122"/>
                <a:cs typeface="Goudy Old Style" pitchFamily="34" charset="-120"/>
              </a:rPr>
              <a:t> on August 11, 2026. District 3 had 9,225 people at the 2021 redistricting. Distances are straight line from 22nd and Market to Arlan's Market at 513 Market and to the Kroger at 5730 Seawall, so the drive is longer.</a:t>
            </a:r>
            <a:endParaRPr lang="en-US" sz="1000" dirty="0"/>
          </a:p>
        </p:txBody>
      </p:sp>
      <p:sp>
        <p:nvSpPr>
          <p:cNvPr id="16"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8C99A0"/>
                </a:solidFill>
                <a:latin typeface="Goudy Old Style"/>
              </a:rPr>
              <a:t>© 2026 Raymond Arce  ·  Concept first published September 25, 2026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F2F2"/>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TWO CAMPUSES, ONE GAP</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Between two campuses.</a:t>
            </a:r>
            <a:endParaRPr lang="en-US" sz="3800" dirty="0"/>
          </a:p>
        </p:txBody>
      </p:sp>
      <p:sp>
        <p:nvSpPr>
          <p:cNvPr id="4" name="Text 2"/>
          <p:cNvSpPr txBox="1"/>
          <p:nvPr/>
        </p:nvSpPr>
        <p:spPr>
          <a:xfrm>
            <a:off x="777240" y="1874520"/>
            <a:ext cx="10515600" cy="502920"/>
          </a:xfrm>
          <a:prstGeom prst="rect">
            <a:avLst/>
          </a:prstGeom>
          <a:noFill/>
          <a:ln/>
        </p:spPr>
        <p:txBody>
          <a:bodyPr wrap="square" lIns="0" tIns="0" rIns="0" bIns="0" rtlCol="0" anchor="ctr"/>
          <a:lstStyle/>
          <a:p>
            <a:pPr marL="0" indent="0">
              <a:lnSpc>
                <a:spcPct val="115000"/>
              </a:lnSpc>
              <a:buNone/>
            </a:pPr>
            <a:r>
              <a:rPr lang="en-US" sz="1700" dirty="0">
                <a:solidFill>
                  <a:srgbClr val="5E7176"/>
                </a:solidFill>
                <a:latin typeface="Goudy Old Style" pitchFamily="34" charset="0"/>
                <a:ea typeface="Goudy Old Style" pitchFamily="34" charset="-122"/>
                <a:cs typeface="Goudy Old Style" pitchFamily="34" charset="-120"/>
              </a:rPr>
              <a:t>Thousands of students and hospital workers, and no supermarket near either one.</a:t>
            </a:r>
            <a:endParaRPr lang="en-US" sz="1700" dirty="0"/>
          </a:p>
        </p:txBody>
      </p:sp>
      <p:sp>
        <p:nvSpPr>
          <p:cNvPr id="5" name="Shape 3"/>
          <p:cNvSpPr/>
          <p:nvPr/>
        </p:nvSpPr>
        <p:spPr>
          <a:xfrm>
            <a:off x="777240" y="2514600"/>
            <a:ext cx="3319272" cy="2148840"/>
          </a:xfrm>
          <a:prstGeom prst="roundRect">
            <a:avLst>
              <a:gd name="adj" fmla="val 2553"/>
            </a:avLst>
          </a:prstGeom>
          <a:solidFill>
            <a:srgbClr val="E4EFF0"/>
          </a:solidFill>
          <a:ln w="12700">
            <a:solidFill>
              <a:srgbClr val="E4EFF0"/>
            </a:solidFill>
            <a:prstDash val="solid"/>
          </a:ln>
        </p:spPr>
        <p:txBody>
          <a:bodyPr/>
          <a:lstStyle/>
          <a:p>
            <a:endParaRPr/>
          </a:p>
        </p:txBody>
      </p:sp>
      <p:sp>
        <p:nvSpPr>
          <p:cNvPr id="6" name="Text 4"/>
          <p:cNvSpPr txBox="1"/>
          <p:nvPr/>
        </p:nvSpPr>
        <p:spPr>
          <a:xfrm>
            <a:off x="1097280" y="2788920"/>
            <a:ext cx="2697480" cy="777240"/>
          </a:xfrm>
          <a:prstGeom prst="rect">
            <a:avLst/>
          </a:prstGeom>
          <a:noFill/>
          <a:ln/>
        </p:spPr>
        <p:txBody>
          <a:bodyPr wrap="square" lIns="0" tIns="0" rIns="0" bIns="0" rtlCol="0" anchor="ctr"/>
          <a:lstStyle/>
          <a:p>
            <a:pPr marL="0" indent="0">
              <a:buNone/>
            </a:pPr>
            <a:r>
              <a:rPr lang="en-US" sz="3400" b="1" dirty="0">
                <a:solidFill>
                  <a:srgbClr val="0E2E35"/>
                </a:solidFill>
                <a:latin typeface="Goudy Old Style" pitchFamily="34" charset="0"/>
                <a:ea typeface="Goudy Old Style" pitchFamily="34" charset="-122"/>
                <a:cs typeface="Goudy Old Style" pitchFamily="34" charset="-120"/>
              </a:rPr>
              <a:t>2,300</a:t>
            </a:r>
            <a:endParaRPr lang="en-US" sz="3400" dirty="0"/>
          </a:p>
        </p:txBody>
      </p:sp>
      <p:sp>
        <p:nvSpPr>
          <p:cNvPr id="7" name="Text 5"/>
          <p:cNvSpPr txBox="1"/>
          <p:nvPr/>
        </p:nvSpPr>
        <p:spPr>
          <a:xfrm>
            <a:off x="1097280" y="3611880"/>
            <a:ext cx="2697480" cy="914400"/>
          </a:xfrm>
          <a:prstGeom prst="rect">
            <a:avLst/>
          </a:prstGeom>
          <a:noFill/>
          <a:ln/>
        </p:spPr>
        <p:txBody>
          <a:bodyPr wrap="square" lIns="0" tIns="0" rIns="0" bIns="0" rtlCol="0" anchor="ctr"/>
          <a:lstStyle/>
          <a:p>
            <a:pPr marL="0" indent="0">
              <a:lnSpc>
                <a:spcPct val="120000"/>
              </a:lnSpc>
              <a:buNone/>
            </a:pPr>
            <a:r>
              <a:rPr lang="en-US" sz="1350" dirty="0">
                <a:solidFill>
                  <a:srgbClr val="5E7176"/>
                </a:solidFill>
                <a:latin typeface="Goudy Old Style" pitchFamily="34" charset="0"/>
                <a:ea typeface="Goudy Old Style" pitchFamily="34" charset="-122"/>
                <a:cs typeface="Goudy Old Style" pitchFamily="34" charset="-120"/>
              </a:rPr>
              <a:t>Texas A&amp;M Galveston students, across the channel on Pelican Island</a:t>
            </a:r>
            <a:endParaRPr lang="en-US" sz="1350" dirty="0"/>
          </a:p>
        </p:txBody>
      </p:sp>
      <p:sp>
        <p:nvSpPr>
          <p:cNvPr id="8" name="Shape 6"/>
          <p:cNvSpPr/>
          <p:nvPr/>
        </p:nvSpPr>
        <p:spPr>
          <a:xfrm>
            <a:off x="4416552" y="2514600"/>
            <a:ext cx="3319272" cy="2148840"/>
          </a:xfrm>
          <a:prstGeom prst="roundRect">
            <a:avLst>
              <a:gd name="adj" fmla="val 2553"/>
            </a:avLst>
          </a:prstGeom>
          <a:solidFill>
            <a:srgbClr val="0E2E35"/>
          </a:solidFill>
          <a:ln w="12700">
            <a:solidFill>
              <a:srgbClr val="0E2E35"/>
            </a:solidFill>
            <a:prstDash val="solid"/>
          </a:ln>
        </p:spPr>
        <p:txBody>
          <a:bodyPr/>
          <a:lstStyle/>
          <a:p>
            <a:endParaRPr/>
          </a:p>
        </p:txBody>
      </p:sp>
      <p:sp>
        <p:nvSpPr>
          <p:cNvPr id="9" name="Text 7"/>
          <p:cNvSpPr txBox="1"/>
          <p:nvPr/>
        </p:nvSpPr>
        <p:spPr>
          <a:xfrm>
            <a:off x="4736592" y="2788920"/>
            <a:ext cx="2697480" cy="777240"/>
          </a:xfrm>
          <a:prstGeom prst="rect">
            <a:avLst/>
          </a:prstGeom>
          <a:noFill/>
          <a:ln/>
        </p:spPr>
        <p:txBody>
          <a:bodyPr wrap="square" lIns="0" tIns="0" rIns="0" bIns="0" rtlCol="0" anchor="ctr"/>
          <a:lstStyle/>
          <a:p>
            <a:pPr marL="0" indent="0">
              <a:buNone/>
            </a:pPr>
            <a:r>
              <a:rPr lang="en-US" sz="2600" b="1" dirty="0">
                <a:solidFill>
                  <a:srgbClr val="E2D3B3"/>
                </a:solidFill>
                <a:latin typeface="Goudy Old Style" pitchFamily="34" charset="0"/>
                <a:ea typeface="Goudy Old Style" pitchFamily="34" charset="-122"/>
                <a:cs typeface="Goudy Old Style" pitchFamily="34" charset="-120"/>
              </a:rPr>
              <a:t>20,000</a:t>
            </a:r>
            <a:endParaRPr lang="en-US" sz="3400" dirty="0"/>
          </a:p>
        </p:txBody>
      </p:sp>
      <p:sp>
        <p:nvSpPr>
          <p:cNvPr id="10" name="Text 8"/>
          <p:cNvSpPr txBox="1"/>
          <p:nvPr/>
        </p:nvSpPr>
        <p:spPr>
          <a:xfrm>
            <a:off x="4736592" y="3611880"/>
            <a:ext cx="2697480" cy="914400"/>
          </a:xfrm>
          <a:prstGeom prst="rect">
            <a:avLst/>
          </a:prstGeom>
          <a:noFill/>
          <a:ln/>
        </p:spPr>
        <p:txBody>
          <a:bodyPr wrap="square" lIns="0" tIns="0" rIns="0" bIns="0" rtlCol="0" anchor="ctr"/>
          <a:lstStyle/>
          <a:p>
            <a:pPr marL="0" indent="0">
              <a:lnSpc>
                <a:spcPct val="120000"/>
              </a:lnSpc>
              <a:buNone/>
            </a:pPr>
            <a:r>
              <a:rPr lang="en-US" sz="1350" dirty="0">
                <a:solidFill>
                  <a:srgbClr val="C7D6D9"/>
                </a:solidFill>
                <a:latin typeface="Goudy Old Style" pitchFamily="34" charset="0"/>
                <a:ea typeface="Goudy Old Style" pitchFamily="34" charset="-122"/>
                <a:cs typeface="Goudy Old Style" pitchFamily="34" charset="-120"/>
              </a:rPr>
              <a:t>UTMB employees and students on the east end, next door to downtown</a:t>
            </a:r>
            <a:endParaRPr lang="en-US" sz="1350" dirty="0"/>
          </a:p>
        </p:txBody>
      </p:sp>
      <p:sp>
        <p:nvSpPr>
          <p:cNvPr id="11" name="Shape 9"/>
          <p:cNvSpPr/>
          <p:nvPr/>
        </p:nvSpPr>
        <p:spPr>
          <a:xfrm>
            <a:off x="8055864" y="2514600"/>
            <a:ext cx="3319272" cy="2148840"/>
          </a:xfrm>
          <a:prstGeom prst="roundRect">
            <a:avLst>
              <a:gd name="adj" fmla="val 2553"/>
            </a:avLst>
          </a:prstGeom>
          <a:solidFill>
            <a:srgbClr val="F7EFDF"/>
          </a:solidFill>
          <a:ln w="12700">
            <a:solidFill>
              <a:srgbClr val="F7EFDF"/>
            </a:solidFill>
            <a:prstDash val="solid"/>
          </a:ln>
        </p:spPr>
        <p:txBody>
          <a:bodyPr/>
          <a:lstStyle/>
          <a:p>
            <a:endParaRPr/>
          </a:p>
        </p:txBody>
      </p:sp>
      <p:sp>
        <p:nvSpPr>
          <p:cNvPr id="12" name="Text 10"/>
          <p:cNvSpPr txBox="1"/>
          <p:nvPr/>
        </p:nvSpPr>
        <p:spPr>
          <a:xfrm>
            <a:off x="8375904" y="2788920"/>
            <a:ext cx="2697480" cy="777240"/>
          </a:xfrm>
          <a:prstGeom prst="rect">
            <a:avLst/>
          </a:prstGeom>
          <a:noFill/>
          <a:ln/>
        </p:spPr>
        <p:txBody>
          <a:bodyPr wrap="square" lIns="0" tIns="0" rIns="0" bIns="0" rtlCol="0" anchor="ctr"/>
          <a:lstStyle/>
          <a:p>
            <a:pPr marL="0" indent="0">
              <a:buNone/>
            </a:pPr>
            <a:r>
              <a:rPr lang="en-US" sz="3400" b="1" dirty="0">
                <a:solidFill>
                  <a:srgbClr val="0E2E35"/>
                </a:solidFill>
                <a:latin typeface="Goudy Old Style" pitchFamily="34" charset="0"/>
                <a:ea typeface="Goudy Old Style" pitchFamily="34" charset="-122"/>
                <a:cs typeface="Goudy Old Style" pitchFamily="34" charset="-120"/>
              </a:rPr>
              <a:t>3+ miles</a:t>
            </a:r>
            <a:endParaRPr lang="en-US" sz="3400" dirty="0"/>
          </a:p>
        </p:txBody>
      </p:sp>
      <p:sp>
        <p:nvSpPr>
          <p:cNvPr id="13" name="Text 11"/>
          <p:cNvSpPr txBox="1"/>
          <p:nvPr/>
        </p:nvSpPr>
        <p:spPr>
          <a:xfrm>
            <a:off x="8375904" y="3611880"/>
            <a:ext cx="2697480" cy="914400"/>
          </a:xfrm>
          <a:prstGeom prst="rect">
            <a:avLst/>
          </a:prstGeom>
          <a:noFill/>
          <a:ln/>
        </p:spPr>
        <p:txBody>
          <a:bodyPr wrap="square" lIns="0" tIns="0" rIns="0" bIns="0" rtlCol="0" anchor="ctr"/>
          <a:lstStyle/>
          <a:p>
            <a:pPr marL="0" indent="0">
              <a:lnSpc>
                <a:spcPct val="120000"/>
              </a:lnSpc>
              <a:buNone/>
            </a:pPr>
            <a:r>
              <a:rPr lang="en-US" sz="1350" dirty="0">
                <a:solidFill>
                  <a:srgbClr val="5E7176"/>
                </a:solidFill>
                <a:latin typeface="Goudy Old Style" pitchFamily="34" charset="0"/>
                <a:ea typeface="Goudy Old Style" pitchFamily="34" charset="-122"/>
                <a:cs typeface="Goudy Old Style" pitchFamily="34" charset="-120"/>
              </a:rPr>
              <a:t>From either campus to the nearest supermarket. Near UTMB, only a small market</a:t>
            </a:r>
            <a:endParaRPr lang="en-US" sz="1350" dirty="0"/>
          </a:p>
        </p:txBody>
      </p:sp>
      <p:sp>
        <p:nvSpPr>
          <p:cNvPr id="14" name="Text 12"/>
          <p:cNvSpPr txBox="1"/>
          <p:nvPr/>
        </p:nvSpPr>
        <p:spPr>
          <a:xfrm>
            <a:off x="777240" y="4983480"/>
            <a:ext cx="10607040" cy="640080"/>
          </a:xfrm>
          <a:prstGeom prst="rect">
            <a:avLst/>
          </a:prstGeom>
          <a:noFill/>
          <a:ln/>
        </p:spPr>
        <p:txBody>
          <a:bodyPr wrap="square" lIns="0" tIns="0" rIns="0" bIns="0" rtlCol="0" anchor="ctr"/>
          <a:lstStyle/>
          <a:p>
            <a:pPr marL="0" indent="0">
              <a:lnSpc>
                <a:spcPct val="120000"/>
              </a:lnSpc>
              <a:buNone/>
            </a:pPr>
            <a:r>
              <a:rPr lang="en-US" sz="1600" dirty="0">
                <a:solidFill>
                  <a:srgbClr val="0E2E35"/>
                </a:solidFill>
                <a:latin typeface="Goudy Old Style" pitchFamily="34" charset="0"/>
                <a:ea typeface="Goudy Old Style" pitchFamily="34" charset="-122"/>
                <a:cs typeface="Goudy Old Style" pitchFamily="34" charset="-120"/>
              </a:rPr>
              <a:t>Downtown sits in the middle. A store here serves both campuses and everyone in between.</a:t>
            </a:r>
            <a:endParaRPr lang="en-US" sz="1600" dirty="0"/>
          </a:p>
        </p:txBody>
      </p:sp>
      <p:sp>
        <p:nvSpPr>
          <p:cNvPr id="15" name="Text 13"/>
          <p:cNvSpPr txBox="1"/>
          <p:nvPr/>
        </p:nvSpPr>
        <p:spPr>
          <a:xfrm>
            <a:off x="777240" y="6053328"/>
            <a:ext cx="10607040" cy="384048"/>
          </a:xfrm>
          <a:prstGeom prst="rect">
            <a:avLst/>
          </a:prstGeom>
          <a:noFill/>
          <a:ln/>
        </p:spPr>
        <p:txBody>
          <a:bodyPr wrap="square" lIns="0" tIns="0" rIns="0" bIns="0" rtlCol="0" anchor="ctr"/>
          <a:lstStyle/>
          <a:p>
            <a:pPr marL="0" indent="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Enrollment from </a:t>
            </a:r>
            <a:r>
              <a:rPr lang="en-US" sz="1000" i="1" dirty="0">
                <a:solidFill>
                  <a:srgbClr val="C0562E"/>
                </a:solidFill>
                <a:latin typeface="Goudy Old Style" pitchFamily="34" charset="0"/>
                <a:ea typeface="Goudy Old Style" pitchFamily="34" charset="-122"/>
                <a:cs typeface="Goudy Old Style" pitchFamily="34" charset="-120"/>
              </a:rPr>
              <a:t>Texas A&amp;M University at Galveston</a:t>
            </a:r>
            <a:r>
              <a:rPr lang="en-US" sz="1000" i="1" dirty="0">
                <a:solidFill>
                  <a:srgbClr val="8A9A9E"/>
                </a:solidFill>
                <a:latin typeface="Goudy Old Style" pitchFamily="34" charset="0"/>
                <a:ea typeface="Goudy Old Style" pitchFamily="34" charset="-122"/>
                <a:cs typeface="Goudy Old Style" pitchFamily="34" charset="-120"/>
              </a:rPr>
              <a:t>, nearly 2,300 students. Workforce of 16,567 and enrollment of 3,604 from the </a:t>
            </a:r>
            <a:r>
              <a:rPr lang="en-US" sz="1000" i="1" dirty="0">
                <a:solidFill>
                  <a:srgbClr val="C0562E"/>
                </a:solidFill>
                <a:latin typeface="Goudy Old Style" pitchFamily="34" charset="0"/>
                <a:ea typeface="Goudy Old Style" pitchFamily="34" charset="-122"/>
                <a:cs typeface="Goudy Old Style" pitchFamily="34" charset="-120"/>
              </a:rPr>
              <a:t>UTMB FY 2025 Data Reference Card</a:t>
            </a:r>
            <a:r>
              <a:rPr lang="en-US" sz="1000" i="1" dirty="0">
                <a:solidFill>
                  <a:srgbClr val="8A9A9E"/>
                </a:solidFill>
                <a:latin typeface="Goudy Old Style" pitchFamily="34" charset="0"/>
                <a:ea typeface="Goudy Old Style" pitchFamily="34" charset="-122"/>
                <a:cs typeface="Goudy Old Style" pitchFamily="34" charset="-120"/>
              </a:rPr>
              <a:t>. Distances are straight line from each campus to the Kroger at 5730 Seawall and the Randalls at 2931 Central City Blvd., 3.4 to 4.4 miles, so the drive is longer. The small market near UTMB is Arlan's at 513 Market.</a:t>
            </a:r>
            <a:endParaRPr lang="en-US" sz="1000" dirty="0"/>
          </a:p>
        </p:txBody>
      </p:sp>
      <p:sp>
        <p:nvSpPr>
          <p:cNvPr id="16"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8C99A0"/>
                </a:solidFill>
                <a:latin typeface="Goudy Old Style"/>
              </a:rPr>
              <a:t>© 2026 Raymond Arce  ·  Concept first published September 25, 2026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WHAT IS BEHIND THE WALLS</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The bill comes before the rent.</a:t>
            </a:r>
            <a:endParaRPr lang="en-US" sz="3800" dirty="0"/>
          </a:p>
        </p:txBody>
      </p:sp>
      <p:sp>
        <p:nvSpPr>
          <p:cNvPr id="4" name="Shape 2"/>
          <p:cNvSpPr/>
          <p:nvPr/>
        </p:nvSpPr>
        <p:spPr>
          <a:xfrm>
            <a:off x="777240" y="1965960"/>
            <a:ext cx="10607040" cy="896112"/>
          </a:xfrm>
          <a:prstGeom prst="roundRect">
            <a:avLst>
              <a:gd name="adj" fmla="val 6122"/>
            </a:avLst>
          </a:prstGeom>
          <a:solidFill>
            <a:srgbClr val="E4EFF0"/>
          </a:solidFill>
          <a:ln w="12700">
            <a:solidFill>
              <a:srgbClr val="E4EFF0"/>
            </a:solidFill>
            <a:prstDash val="solid"/>
          </a:ln>
        </p:spPr>
        <p:txBody>
          <a:bodyPr/>
          <a:lstStyle/>
          <a:p>
            <a:endParaRPr/>
          </a:p>
        </p:txBody>
      </p:sp>
      <p:sp>
        <p:nvSpPr>
          <p:cNvPr id="5" name="Shape 3"/>
          <p:cNvSpPr/>
          <p:nvPr/>
        </p:nvSpPr>
        <p:spPr>
          <a:xfrm>
            <a:off x="777240" y="1965960"/>
            <a:ext cx="91440" cy="896112"/>
          </a:xfrm>
          <a:prstGeom prst="rect">
            <a:avLst/>
          </a:prstGeom>
          <a:solidFill>
            <a:srgbClr val="2E7D8A"/>
          </a:solidFill>
          <a:ln w="12700">
            <a:solidFill>
              <a:srgbClr val="2E7D8A"/>
            </a:solidFill>
            <a:prstDash val="solid"/>
          </a:ln>
        </p:spPr>
        <p:txBody>
          <a:bodyPr/>
          <a:lstStyle/>
          <a:p>
            <a:endParaRPr/>
          </a:p>
        </p:txBody>
      </p:sp>
      <p:sp>
        <p:nvSpPr>
          <p:cNvPr id="6" name="Shape 4"/>
          <p:cNvSpPr/>
          <p:nvPr/>
        </p:nvSpPr>
        <p:spPr>
          <a:xfrm>
            <a:off x="1143000" y="2240280"/>
            <a:ext cx="347472" cy="347472"/>
          </a:xfrm>
          <a:prstGeom prst="ellipse">
            <a:avLst/>
          </a:prstGeom>
          <a:solidFill>
            <a:srgbClr val="2E7D8A"/>
          </a:solidFill>
          <a:ln/>
        </p:spPr>
        <p:txBody>
          <a:bodyPr/>
          <a:lstStyle/>
          <a:p>
            <a:endParaRPr/>
          </a:p>
        </p:txBody>
      </p:sp>
      <p:sp>
        <p:nvSpPr>
          <p:cNvPr id="7" name="Text 5"/>
          <p:cNvSpPr txBox="1"/>
          <p:nvPr/>
        </p:nvSpPr>
        <p:spPr>
          <a:xfrm>
            <a:off x="1691640" y="207568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Asbestos, by law</a:t>
            </a:r>
            <a:endParaRPr lang="en-US" sz="1700" dirty="0"/>
          </a:p>
        </p:txBody>
      </p:sp>
      <p:sp>
        <p:nvSpPr>
          <p:cNvPr id="8" name="Text 6"/>
          <p:cNvSpPr txBox="1"/>
          <p:nvPr/>
        </p:nvSpPr>
        <p:spPr>
          <a:xfrm>
            <a:off x="5029200" y="208483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Texas requires an asbestos survey before any renovation of a commercial building. In a building from the early 1900s the survey usually finds some, and removal is licensed, slow and expensive.</a:t>
            </a:r>
            <a:endParaRPr lang="en-US" sz="1300" dirty="0"/>
          </a:p>
        </p:txBody>
      </p:sp>
      <p:sp>
        <p:nvSpPr>
          <p:cNvPr id="9" name="Shape 7"/>
          <p:cNvSpPr/>
          <p:nvPr/>
        </p:nvSpPr>
        <p:spPr>
          <a:xfrm>
            <a:off x="777240" y="2971800"/>
            <a:ext cx="10607040" cy="896112"/>
          </a:xfrm>
          <a:prstGeom prst="roundRect">
            <a:avLst>
              <a:gd name="adj" fmla="val 6122"/>
            </a:avLst>
          </a:prstGeom>
          <a:solidFill>
            <a:srgbClr val="F7EFDF"/>
          </a:solidFill>
          <a:ln w="12700">
            <a:solidFill>
              <a:srgbClr val="F7EFDF"/>
            </a:solidFill>
            <a:prstDash val="solid"/>
          </a:ln>
        </p:spPr>
        <p:txBody>
          <a:bodyPr/>
          <a:lstStyle/>
          <a:p>
            <a:endParaRPr/>
          </a:p>
        </p:txBody>
      </p:sp>
      <p:sp>
        <p:nvSpPr>
          <p:cNvPr id="10" name="Shape 8"/>
          <p:cNvSpPr/>
          <p:nvPr/>
        </p:nvSpPr>
        <p:spPr>
          <a:xfrm>
            <a:off x="777240" y="2971800"/>
            <a:ext cx="91440" cy="896112"/>
          </a:xfrm>
          <a:prstGeom prst="rect">
            <a:avLst/>
          </a:prstGeom>
          <a:solidFill>
            <a:srgbClr val="C08A2E"/>
          </a:solidFill>
          <a:ln w="12700">
            <a:solidFill>
              <a:srgbClr val="C08A2E"/>
            </a:solidFill>
            <a:prstDash val="solid"/>
          </a:ln>
        </p:spPr>
        <p:txBody>
          <a:bodyPr/>
          <a:lstStyle/>
          <a:p>
            <a:endParaRPr/>
          </a:p>
        </p:txBody>
      </p:sp>
      <p:sp>
        <p:nvSpPr>
          <p:cNvPr id="11" name="Shape 9"/>
          <p:cNvSpPr/>
          <p:nvPr/>
        </p:nvSpPr>
        <p:spPr>
          <a:xfrm>
            <a:off x="1143000" y="3246120"/>
            <a:ext cx="347472" cy="347472"/>
          </a:xfrm>
          <a:prstGeom prst="ellipse">
            <a:avLst/>
          </a:prstGeom>
          <a:solidFill>
            <a:srgbClr val="C08A2E"/>
          </a:solidFill>
          <a:ln/>
        </p:spPr>
        <p:txBody>
          <a:bodyPr/>
          <a:lstStyle/>
          <a:p>
            <a:endParaRPr/>
          </a:p>
        </p:txBody>
      </p:sp>
      <p:sp>
        <p:nvSpPr>
          <p:cNvPr id="12" name="Text 10"/>
          <p:cNvSpPr txBox="1"/>
          <p:nvPr/>
        </p:nvSpPr>
        <p:spPr>
          <a:xfrm>
            <a:off x="1691640" y="308152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Lead paint</a:t>
            </a:r>
            <a:endParaRPr lang="en-US" sz="1700" dirty="0"/>
          </a:p>
        </p:txBody>
      </p:sp>
      <p:sp>
        <p:nvSpPr>
          <p:cNvPr id="13" name="Text 11"/>
          <p:cNvSpPr txBox="1"/>
          <p:nvPr/>
        </p:nvSpPr>
        <p:spPr>
          <a:xfrm>
            <a:off x="5029200" y="309067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Anything painted before 1978 is presumed to have it. Stripping or sealing it is a trained crew, not a weekend.</a:t>
            </a:r>
            <a:endParaRPr lang="en-US" sz="1300" dirty="0"/>
          </a:p>
        </p:txBody>
      </p:sp>
      <p:sp>
        <p:nvSpPr>
          <p:cNvPr id="14" name="Shape 12"/>
          <p:cNvSpPr/>
          <p:nvPr/>
        </p:nvSpPr>
        <p:spPr>
          <a:xfrm>
            <a:off x="777240" y="3977640"/>
            <a:ext cx="10607040" cy="896112"/>
          </a:xfrm>
          <a:prstGeom prst="roundRect">
            <a:avLst>
              <a:gd name="adj" fmla="val 6122"/>
            </a:avLst>
          </a:prstGeom>
          <a:solidFill>
            <a:srgbClr val="FAEBE3"/>
          </a:solidFill>
          <a:ln w="12700">
            <a:solidFill>
              <a:srgbClr val="FAEBE3"/>
            </a:solidFill>
            <a:prstDash val="solid"/>
          </a:ln>
        </p:spPr>
        <p:txBody>
          <a:bodyPr/>
          <a:lstStyle/>
          <a:p>
            <a:endParaRPr/>
          </a:p>
        </p:txBody>
      </p:sp>
      <p:sp>
        <p:nvSpPr>
          <p:cNvPr id="15" name="Shape 13"/>
          <p:cNvSpPr/>
          <p:nvPr/>
        </p:nvSpPr>
        <p:spPr>
          <a:xfrm>
            <a:off x="777240" y="3977640"/>
            <a:ext cx="91440" cy="896112"/>
          </a:xfrm>
          <a:prstGeom prst="rect">
            <a:avLst/>
          </a:prstGeom>
          <a:solidFill>
            <a:srgbClr val="C0562E"/>
          </a:solidFill>
          <a:ln w="12700">
            <a:solidFill>
              <a:srgbClr val="C0562E"/>
            </a:solidFill>
            <a:prstDash val="solid"/>
          </a:ln>
        </p:spPr>
        <p:txBody>
          <a:bodyPr/>
          <a:lstStyle/>
          <a:p>
            <a:endParaRPr/>
          </a:p>
        </p:txBody>
      </p:sp>
      <p:sp>
        <p:nvSpPr>
          <p:cNvPr id="16" name="Shape 14"/>
          <p:cNvSpPr/>
          <p:nvPr/>
        </p:nvSpPr>
        <p:spPr>
          <a:xfrm>
            <a:off x="1143000" y="4251960"/>
            <a:ext cx="347472" cy="347472"/>
          </a:xfrm>
          <a:prstGeom prst="ellipse">
            <a:avLst/>
          </a:prstGeom>
          <a:solidFill>
            <a:srgbClr val="C0562E"/>
          </a:solidFill>
          <a:ln/>
        </p:spPr>
        <p:txBody>
          <a:bodyPr/>
          <a:lstStyle/>
          <a:p>
            <a:endParaRPr/>
          </a:p>
        </p:txBody>
      </p:sp>
      <p:sp>
        <p:nvSpPr>
          <p:cNvPr id="17" name="Text 15"/>
          <p:cNvSpPr txBox="1"/>
          <p:nvPr/>
        </p:nvSpPr>
        <p:spPr>
          <a:xfrm>
            <a:off x="1691640" y="408736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Water, from 2008</a:t>
            </a:r>
            <a:endParaRPr lang="en-US" sz="1700" dirty="0"/>
          </a:p>
        </p:txBody>
      </p:sp>
      <p:sp>
        <p:nvSpPr>
          <p:cNvPr id="18" name="Text 16"/>
          <p:cNvSpPr txBox="1"/>
          <p:nvPr/>
        </p:nvSpPr>
        <p:spPr>
          <a:xfrm>
            <a:off x="5029200" y="409651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Ike put downtown under water from Harborside to Market Street, and the city estimated three quarters of its buildings took flood damage. What dried behind plaster eighteen years ago is still there.</a:t>
            </a:r>
            <a:endParaRPr lang="en-US" sz="1300" dirty="0"/>
          </a:p>
        </p:txBody>
      </p:sp>
      <p:sp>
        <p:nvSpPr>
          <p:cNvPr id="19" name="Shape 17"/>
          <p:cNvSpPr/>
          <p:nvPr/>
        </p:nvSpPr>
        <p:spPr>
          <a:xfrm>
            <a:off x="777240" y="4983480"/>
            <a:ext cx="10607040" cy="896112"/>
          </a:xfrm>
          <a:prstGeom prst="roundRect">
            <a:avLst>
              <a:gd name="adj" fmla="val 6122"/>
            </a:avLst>
          </a:prstGeom>
          <a:solidFill>
            <a:srgbClr val="E4EFF0"/>
          </a:solidFill>
          <a:ln w="12700">
            <a:solidFill>
              <a:srgbClr val="E4EFF0"/>
            </a:solidFill>
            <a:prstDash val="solid"/>
          </a:ln>
        </p:spPr>
        <p:txBody>
          <a:bodyPr/>
          <a:lstStyle/>
          <a:p>
            <a:endParaRPr/>
          </a:p>
        </p:txBody>
      </p:sp>
      <p:sp>
        <p:nvSpPr>
          <p:cNvPr id="20" name="Shape 18"/>
          <p:cNvSpPr/>
          <p:nvPr/>
        </p:nvSpPr>
        <p:spPr>
          <a:xfrm>
            <a:off x="777240" y="4983480"/>
            <a:ext cx="91440" cy="896112"/>
          </a:xfrm>
          <a:prstGeom prst="rect">
            <a:avLst/>
          </a:prstGeom>
          <a:solidFill>
            <a:srgbClr val="2E7D8A"/>
          </a:solidFill>
          <a:ln w="12700">
            <a:solidFill>
              <a:srgbClr val="2E7D8A"/>
            </a:solidFill>
            <a:prstDash val="solid"/>
          </a:ln>
        </p:spPr>
        <p:txBody>
          <a:bodyPr/>
          <a:lstStyle/>
          <a:p>
            <a:endParaRPr/>
          </a:p>
        </p:txBody>
      </p:sp>
      <p:sp>
        <p:nvSpPr>
          <p:cNvPr id="21" name="Shape 19"/>
          <p:cNvSpPr/>
          <p:nvPr/>
        </p:nvSpPr>
        <p:spPr>
          <a:xfrm>
            <a:off x="1143000" y="5257800"/>
            <a:ext cx="347472" cy="347472"/>
          </a:xfrm>
          <a:prstGeom prst="ellipse">
            <a:avLst/>
          </a:prstGeom>
          <a:solidFill>
            <a:srgbClr val="2E7D8A"/>
          </a:solidFill>
          <a:ln/>
        </p:spPr>
        <p:txBody>
          <a:bodyPr/>
          <a:lstStyle/>
          <a:p>
            <a:endParaRPr/>
          </a:p>
        </p:txBody>
      </p:sp>
      <p:sp>
        <p:nvSpPr>
          <p:cNvPr id="22" name="Text 20"/>
          <p:cNvSpPr txBox="1"/>
          <p:nvPr/>
        </p:nvSpPr>
        <p:spPr>
          <a:xfrm>
            <a:off x="1691640" y="509320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A century of settling</a:t>
            </a:r>
            <a:endParaRPr lang="en-US" sz="1700" dirty="0"/>
          </a:p>
        </p:txBody>
      </p:sp>
      <p:sp>
        <p:nvSpPr>
          <p:cNvPr id="23" name="Text 21"/>
          <p:cNvSpPr txBox="1"/>
          <p:nvPr/>
        </p:nvSpPr>
        <p:spPr>
          <a:xfrm>
            <a:off x="5029200" y="510235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Termites, rusted iron, cracked brick and floors that are no longer level. None of it shows on a listing, and all of it shows up in the estimate.</a:t>
            </a:r>
            <a:endParaRPr lang="en-US" sz="1300" dirty="0"/>
          </a:p>
        </p:txBody>
      </p:sp>
      <p:sp>
        <p:nvSpPr>
          <p:cNvPr id="24" name="TextBox 23"/>
          <p:cNvSpPr txBox="1"/>
          <p:nvPr/>
        </p:nvSpPr>
        <p:spPr>
          <a:xfrm>
            <a:off x="777240" y="6035040"/>
            <a:ext cx="10607040" cy="384048"/>
          </a:xfrm>
          <a:prstGeom prst="rect">
            <a:avLst/>
          </a:prstGeom>
          <a:noFill/>
        </p:spPr>
        <p:txBody>
          <a:bodyPr wrap="square">
            <a:spAutoFit/>
          </a:bodyPr>
          <a:lstStyle/>
          <a:p>
            <a:r>
              <a:rPr sz="1000">
                <a:solidFill>
                  <a:srgbClr val="8A9A9E"/>
                </a:solidFill>
                <a:latin typeface="Goudy Old Style"/>
              </a:rPr>
              <a:t>Asbestos survey requirement at </a:t>
            </a:r>
            <a:r>
              <a:rPr sz="1000">
                <a:solidFill>
                  <a:srgbClr val="C0562E"/>
                </a:solidFill>
                <a:latin typeface="Goudy Old Style"/>
              </a:rPr>
              <a:t>25 Tex. Admin. Code 296.191(d)(1)</a:t>
            </a:r>
            <a:r>
              <a:rPr sz="1000">
                <a:solidFill>
                  <a:srgbClr val="8A9A9E"/>
                </a:solidFill>
                <a:latin typeface="Goudy Old Style"/>
              </a:rPr>
              <a:t>. Ike flooding and the 75 percent figure as recalled by </a:t>
            </a:r>
            <a:r>
              <a:rPr sz="1000">
                <a:solidFill>
                  <a:srgbClr val="C0562E"/>
                </a:solidFill>
                <a:latin typeface="Goudy Old Style"/>
              </a:rPr>
              <a:t>The Galveston County Daily News</a:t>
            </a:r>
            <a:r>
              <a:rPr sz="1000">
                <a:solidFill>
                  <a:srgbClr val="8A9A9E"/>
                </a:solidFill>
                <a:latin typeface="Goudy Old Style"/>
              </a:rPr>
              <a:t>, September 12, 2024. This is the reason a bank alone will not do these buildings, and the reason the tax stack and a foundation matter.</a:t>
            </a:r>
          </a:p>
        </p:txBody>
      </p:sp>
      <p:sp>
        <p:nvSpPr>
          <p:cNvPr id="25"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8C99A0"/>
                </a:solidFill>
                <a:latin typeface="Goudy Old Style"/>
              </a:rPr>
              <a:t>© 2026 Raymond Arce  ·  Concept first published September 25, 2026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WHY IT NEVER PENCILS</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The deal is the wrong size.</a:t>
            </a:r>
            <a:endParaRPr lang="en-US" sz="3800" dirty="0"/>
          </a:p>
        </p:txBody>
      </p:sp>
      <p:sp>
        <p:nvSpPr>
          <p:cNvPr id="4" name="Shape 2"/>
          <p:cNvSpPr/>
          <p:nvPr/>
        </p:nvSpPr>
        <p:spPr>
          <a:xfrm>
            <a:off x="777240" y="1965960"/>
            <a:ext cx="10607040" cy="896112"/>
          </a:xfrm>
          <a:prstGeom prst="roundRect">
            <a:avLst>
              <a:gd name="adj" fmla="val 6122"/>
            </a:avLst>
          </a:prstGeom>
          <a:solidFill>
            <a:srgbClr val="E4EFF0"/>
          </a:solidFill>
          <a:ln w="12700">
            <a:solidFill>
              <a:srgbClr val="E4EFF0"/>
            </a:solidFill>
            <a:prstDash val="solid"/>
          </a:ln>
        </p:spPr>
        <p:txBody>
          <a:bodyPr/>
          <a:lstStyle/>
          <a:p>
            <a:endParaRPr/>
          </a:p>
        </p:txBody>
      </p:sp>
      <p:sp>
        <p:nvSpPr>
          <p:cNvPr id="5" name="Shape 3"/>
          <p:cNvSpPr/>
          <p:nvPr/>
        </p:nvSpPr>
        <p:spPr>
          <a:xfrm>
            <a:off x="777240" y="1965960"/>
            <a:ext cx="91440" cy="896112"/>
          </a:xfrm>
          <a:prstGeom prst="rect">
            <a:avLst/>
          </a:prstGeom>
          <a:solidFill>
            <a:srgbClr val="2E7D8A"/>
          </a:solidFill>
          <a:ln w="12700">
            <a:solidFill>
              <a:srgbClr val="2E7D8A"/>
            </a:solidFill>
            <a:prstDash val="solid"/>
          </a:ln>
        </p:spPr>
        <p:txBody>
          <a:bodyPr/>
          <a:lstStyle/>
          <a:p>
            <a:endParaRPr/>
          </a:p>
        </p:txBody>
      </p:sp>
      <p:sp>
        <p:nvSpPr>
          <p:cNvPr id="6" name="Shape 4"/>
          <p:cNvSpPr/>
          <p:nvPr/>
        </p:nvSpPr>
        <p:spPr>
          <a:xfrm>
            <a:off x="1143000" y="2240280"/>
            <a:ext cx="347472" cy="347472"/>
          </a:xfrm>
          <a:prstGeom prst="ellipse">
            <a:avLst/>
          </a:prstGeom>
          <a:solidFill>
            <a:srgbClr val="2E7D8A"/>
          </a:solidFill>
          <a:ln/>
        </p:spPr>
        <p:txBody>
          <a:bodyPr/>
          <a:lstStyle/>
          <a:p>
            <a:endParaRPr/>
          </a:p>
        </p:txBody>
      </p:sp>
      <p:sp>
        <p:nvSpPr>
          <p:cNvPr id="7" name="Text 5"/>
          <p:cNvSpPr txBox="1"/>
          <p:nvPr/>
        </p:nvSpPr>
        <p:spPr>
          <a:xfrm>
            <a:off x="1691640" y="207568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Too small for the big money</a:t>
            </a:r>
            <a:endParaRPr lang="en-US" sz="1700" dirty="0"/>
          </a:p>
        </p:txBody>
      </p:sp>
      <p:sp>
        <p:nvSpPr>
          <p:cNvPr id="8" name="Text 6"/>
          <p:cNvSpPr txBox="1"/>
          <p:nvPr/>
        </p:nvSpPr>
        <p:spPr>
          <a:xfrm>
            <a:off x="5029200" y="208483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Funds that do this for a living want projects ten times this size, and they price the remediation first. One old building downtown is not worth their time.</a:t>
            </a:r>
            <a:endParaRPr lang="en-US" sz="1300" dirty="0"/>
          </a:p>
        </p:txBody>
      </p:sp>
      <p:sp>
        <p:nvSpPr>
          <p:cNvPr id="9" name="Shape 7"/>
          <p:cNvSpPr/>
          <p:nvPr/>
        </p:nvSpPr>
        <p:spPr>
          <a:xfrm>
            <a:off x="777240" y="2971800"/>
            <a:ext cx="10607040" cy="896112"/>
          </a:xfrm>
          <a:prstGeom prst="roundRect">
            <a:avLst>
              <a:gd name="adj" fmla="val 6122"/>
            </a:avLst>
          </a:prstGeom>
          <a:solidFill>
            <a:srgbClr val="F7EFDF"/>
          </a:solidFill>
          <a:ln w="12700">
            <a:solidFill>
              <a:srgbClr val="F7EFDF"/>
            </a:solidFill>
            <a:prstDash val="solid"/>
          </a:ln>
        </p:spPr>
        <p:txBody>
          <a:bodyPr/>
          <a:lstStyle/>
          <a:p>
            <a:endParaRPr/>
          </a:p>
        </p:txBody>
      </p:sp>
      <p:sp>
        <p:nvSpPr>
          <p:cNvPr id="10" name="Shape 8"/>
          <p:cNvSpPr/>
          <p:nvPr/>
        </p:nvSpPr>
        <p:spPr>
          <a:xfrm>
            <a:off x="777240" y="2971800"/>
            <a:ext cx="91440" cy="896112"/>
          </a:xfrm>
          <a:prstGeom prst="rect">
            <a:avLst/>
          </a:prstGeom>
          <a:solidFill>
            <a:srgbClr val="C08A2E"/>
          </a:solidFill>
          <a:ln w="12700">
            <a:solidFill>
              <a:srgbClr val="C08A2E"/>
            </a:solidFill>
            <a:prstDash val="solid"/>
          </a:ln>
        </p:spPr>
        <p:txBody>
          <a:bodyPr/>
          <a:lstStyle/>
          <a:p>
            <a:endParaRPr/>
          </a:p>
        </p:txBody>
      </p:sp>
      <p:sp>
        <p:nvSpPr>
          <p:cNvPr id="11" name="Shape 9"/>
          <p:cNvSpPr/>
          <p:nvPr/>
        </p:nvSpPr>
        <p:spPr>
          <a:xfrm>
            <a:off x="1143000" y="3246120"/>
            <a:ext cx="347472" cy="347472"/>
          </a:xfrm>
          <a:prstGeom prst="ellipse">
            <a:avLst/>
          </a:prstGeom>
          <a:solidFill>
            <a:srgbClr val="C08A2E"/>
          </a:solidFill>
          <a:ln/>
        </p:spPr>
        <p:txBody>
          <a:bodyPr/>
          <a:lstStyle/>
          <a:p>
            <a:endParaRPr/>
          </a:p>
        </p:txBody>
      </p:sp>
      <p:sp>
        <p:nvSpPr>
          <p:cNvPr id="12" name="Text 10"/>
          <p:cNvSpPr txBox="1"/>
          <p:nvPr/>
        </p:nvSpPr>
        <p:spPr>
          <a:xfrm>
            <a:off x="1691640" y="308152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Too big for any one of us</a:t>
            </a:r>
            <a:endParaRPr lang="en-US" sz="1700" dirty="0"/>
          </a:p>
        </p:txBody>
      </p:sp>
      <p:sp>
        <p:nvSpPr>
          <p:cNvPr id="13" name="Text 11"/>
          <p:cNvSpPr txBox="1"/>
          <p:nvPr/>
        </p:nvSpPr>
        <p:spPr>
          <a:xfrm>
            <a:off x="5029200" y="309067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Nobody on this island is writing a check by themselves for a building that has been empty for decades.</a:t>
            </a:r>
            <a:endParaRPr lang="en-US" sz="1300" dirty="0"/>
          </a:p>
        </p:txBody>
      </p:sp>
      <p:sp>
        <p:nvSpPr>
          <p:cNvPr id="14" name="Shape 12"/>
          <p:cNvSpPr/>
          <p:nvPr/>
        </p:nvSpPr>
        <p:spPr>
          <a:xfrm>
            <a:off x="777240" y="3977640"/>
            <a:ext cx="10607040" cy="896112"/>
          </a:xfrm>
          <a:prstGeom prst="roundRect">
            <a:avLst>
              <a:gd name="adj" fmla="val 6122"/>
            </a:avLst>
          </a:prstGeom>
          <a:solidFill>
            <a:srgbClr val="FAEBE3"/>
          </a:solidFill>
          <a:ln w="12700">
            <a:solidFill>
              <a:srgbClr val="FAEBE3"/>
            </a:solidFill>
            <a:prstDash val="solid"/>
          </a:ln>
        </p:spPr>
        <p:txBody>
          <a:bodyPr/>
          <a:lstStyle/>
          <a:p>
            <a:endParaRPr/>
          </a:p>
        </p:txBody>
      </p:sp>
      <p:sp>
        <p:nvSpPr>
          <p:cNvPr id="15" name="Shape 13"/>
          <p:cNvSpPr/>
          <p:nvPr/>
        </p:nvSpPr>
        <p:spPr>
          <a:xfrm>
            <a:off x="777240" y="3977640"/>
            <a:ext cx="91440" cy="896112"/>
          </a:xfrm>
          <a:prstGeom prst="rect">
            <a:avLst/>
          </a:prstGeom>
          <a:solidFill>
            <a:srgbClr val="C0562E"/>
          </a:solidFill>
          <a:ln w="12700">
            <a:solidFill>
              <a:srgbClr val="C0562E"/>
            </a:solidFill>
            <a:prstDash val="solid"/>
          </a:ln>
        </p:spPr>
        <p:txBody>
          <a:bodyPr/>
          <a:lstStyle/>
          <a:p>
            <a:endParaRPr/>
          </a:p>
        </p:txBody>
      </p:sp>
      <p:sp>
        <p:nvSpPr>
          <p:cNvPr id="16" name="Shape 14"/>
          <p:cNvSpPr/>
          <p:nvPr/>
        </p:nvSpPr>
        <p:spPr>
          <a:xfrm>
            <a:off x="1143000" y="4251960"/>
            <a:ext cx="347472" cy="347472"/>
          </a:xfrm>
          <a:prstGeom prst="ellipse">
            <a:avLst/>
          </a:prstGeom>
          <a:solidFill>
            <a:srgbClr val="C0562E"/>
          </a:solidFill>
          <a:ln/>
        </p:spPr>
        <p:txBody>
          <a:bodyPr/>
          <a:lstStyle/>
          <a:p>
            <a:endParaRPr/>
          </a:p>
        </p:txBody>
      </p:sp>
      <p:sp>
        <p:nvSpPr>
          <p:cNvPr id="17" name="Text 15"/>
          <p:cNvSpPr txBox="1"/>
          <p:nvPr/>
        </p:nvSpPr>
        <p:spPr>
          <a:xfrm>
            <a:off x="1691640" y="408736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The rules keep locals out</a:t>
            </a:r>
            <a:endParaRPr lang="en-US" sz="1700" dirty="0"/>
          </a:p>
        </p:txBody>
      </p:sp>
      <p:sp>
        <p:nvSpPr>
          <p:cNvPr id="18" name="Text 16"/>
          <p:cNvSpPr txBox="1"/>
          <p:nvPr/>
        </p:nvSpPr>
        <p:spPr>
          <a:xfrm>
            <a:off x="5029200" y="409651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Most private real estate deals are open only to accredited investors, which generally means a million dollars in net worth. That is federal law, and it is why your neighbors have never been offered a piece of downtown.</a:t>
            </a:r>
            <a:endParaRPr lang="en-US" sz="1300" dirty="0"/>
          </a:p>
        </p:txBody>
      </p:sp>
      <p:sp>
        <p:nvSpPr>
          <p:cNvPr id="19" name="Shape 17"/>
          <p:cNvSpPr/>
          <p:nvPr/>
        </p:nvSpPr>
        <p:spPr>
          <a:xfrm>
            <a:off x="777240" y="4983480"/>
            <a:ext cx="10607040" cy="896112"/>
          </a:xfrm>
          <a:prstGeom prst="roundRect">
            <a:avLst>
              <a:gd name="adj" fmla="val 6122"/>
            </a:avLst>
          </a:prstGeom>
          <a:solidFill>
            <a:srgbClr val="E4EFF0"/>
          </a:solidFill>
          <a:ln w="12700">
            <a:solidFill>
              <a:srgbClr val="E4EFF0"/>
            </a:solidFill>
            <a:prstDash val="solid"/>
          </a:ln>
        </p:spPr>
        <p:txBody>
          <a:bodyPr/>
          <a:lstStyle/>
          <a:p>
            <a:endParaRPr/>
          </a:p>
        </p:txBody>
      </p:sp>
      <p:sp>
        <p:nvSpPr>
          <p:cNvPr id="20" name="Shape 18"/>
          <p:cNvSpPr/>
          <p:nvPr/>
        </p:nvSpPr>
        <p:spPr>
          <a:xfrm>
            <a:off x="777240" y="4983480"/>
            <a:ext cx="91440" cy="896112"/>
          </a:xfrm>
          <a:prstGeom prst="rect">
            <a:avLst/>
          </a:prstGeom>
          <a:solidFill>
            <a:srgbClr val="2E7D8A"/>
          </a:solidFill>
          <a:ln w="12700">
            <a:solidFill>
              <a:srgbClr val="2E7D8A"/>
            </a:solidFill>
            <a:prstDash val="solid"/>
          </a:ln>
        </p:spPr>
        <p:txBody>
          <a:bodyPr/>
          <a:lstStyle/>
          <a:p>
            <a:endParaRPr/>
          </a:p>
        </p:txBody>
      </p:sp>
      <p:sp>
        <p:nvSpPr>
          <p:cNvPr id="21" name="Shape 19"/>
          <p:cNvSpPr/>
          <p:nvPr/>
        </p:nvSpPr>
        <p:spPr>
          <a:xfrm>
            <a:off x="1143000" y="5257800"/>
            <a:ext cx="347472" cy="347472"/>
          </a:xfrm>
          <a:prstGeom prst="ellipse">
            <a:avLst/>
          </a:prstGeom>
          <a:solidFill>
            <a:srgbClr val="2E7D8A"/>
          </a:solidFill>
          <a:ln/>
        </p:spPr>
        <p:txBody>
          <a:bodyPr/>
          <a:lstStyle/>
          <a:p>
            <a:endParaRPr/>
          </a:p>
        </p:txBody>
      </p:sp>
      <p:sp>
        <p:nvSpPr>
          <p:cNvPr id="22" name="Text 20"/>
          <p:cNvSpPr txBox="1"/>
          <p:nvPr/>
        </p:nvSpPr>
        <p:spPr>
          <a:xfrm>
            <a:off x="1691640" y="509320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So nothing happens</a:t>
            </a:r>
            <a:endParaRPr lang="en-US" sz="1700" dirty="0"/>
          </a:p>
        </p:txBody>
      </p:sp>
      <p:sp>
        <p:nvSpPr>
          <p:cNvPr id="23" name="Text 21"/>
          <p:cNvSpPr txBox="1"/>
          <p:nvPr/>
        </p:nvSpPr>
        <p:spPr>
          <a:xfrm>
            <a:off x="5029200" y="510235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The building sits. Somebody eventually buys it cheap, and the money it makes leaves the island. We have watched this happen for thirty years.</a:t>
            </a:r>
            <a:endParaRPr lang="en-US" sz="1300" dirty="0"/>
          </a:p>
        </p:txBody>
      </p:sp>
      <p:sp>
        <p:nvSpPr>
          <p:cNvPr id="24" name="TextBox 23"/>
          <p:cNvSpPr txBox="1"/>
          <p:nvPr/>
        </p:nvSpPr>
        <p:spPr>
          <a:xfrm>
            <a:off x="777240" y="6035040"/>
            <a:ext cx="10607040" cy="384048"/>
          </a:xfrm>
          <a:prstGeom prst="rect">
            <a:avLst/>
          </a:prstGeom>
          <a:noFill/>
        </p:spPr>
        <p:txBody>
          <a:bodyPr wrap="square">
            <a:spAutoFit/>
          </a:bodyPr>
          <a:lstStyle/>
          <a:p>
            <a:r>
              <a:rPr sz="1000">
                <a:solidFill>
                  <a:srgbClr val="8A9A9E"/>
                </a:solidFill>
                <a:latin typeface="Goudy Old Style"/>
              </a:rPr>
              <a:t>Accredited investor is defined at </a:t>
            </a:r>
            <a:r>
              <a:rPr sz="1000">
                <a:solidFill>
                  <a:srgbClr val="C0562E"/>
                </a:solidFill>
                <a:latin typeface="Goudy Old Style"/>
              </a:rPr>
              <a:t>17 C.F.R. 230.501(a)</a:t>
            </a:r>
            <a:r>
              <a:rPr sz="1000">
                <a:solidFill>
                  <a:srgbClr val="8A9A9E"/>
                </a:solidFill>
                <a:latin typeface="Goudy Old Style"/>
              </a:rPr>
              <a:t>. The thresholds are a million dollars in net worth excluding your home, or two hundred thousand dollars of income, with other ways to qualify added in 2020.</a:t>
            </a:r>
          </a:p>
        </p:txBody>
      </p:sp>
      <p:sp>
        <p:nvSpPr>
          <p:cNvPr id="25"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8C99A0"/>
                </a:solidFill>
                <a:latin typeface="Goudy Old Style"/>
              </a:rPr>
              <a:t>© 2026 Raymond Arce  ·  Concept first published September 25, 2026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F2F2"/>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THE IDEA</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A fund the whole island can buy into.</a:t>
            </a:r>
            <a:endParaRPr lang="en-US" sz="3800" dirty="0"/>
          </a:p>
        </p:txBody>
      </p:sp>
      <p:sp>
        <p:nvSpPr>
          <p:cNvPr id="4" name="Text 2"/>
          <p:cNvSpPr txBox="1"/>
          <p:nvPr/>
        </p:nvSpPr>
        <p:spPr>
          <a:xfrm>
            <a:off x="777240" y="1965960"/>
            <a:ext cx="10515600" cy="502920"/>
          </a:xfrm>
          <a:prstGeom prst="rect">
            <a:avLst/>
          </a:prstGeom>
          <a:noFill/>
          <a:ln/>
        </p:spPr>
        <p:txBody>
          <a:bodyPr wrap="square" lIns="0" tIns="0" rIns="0" bIns="0" rtlCol="0" anchor="ctr"/>
          <a:lstStyle/>
          <a:p>
            <a:pPr marL="0" indent="0">
              <a:lnSpc>
                <a:spcPct val="115000"/>
              </a:lnSpc>
              <a:buNone/>
            </a:pPr>
            <a:r>
              <a:rPr lang="en-US" sz="1700" dirty="0">
                <a:solidFill>
                  <a:srgbClr val="5E7176"/>
                </a:solidFill>
                <a:latin typeface="Goudy Old Style" pitchFamily="34" charset="0"/>
                <a:ea typeface="Goudy Old Style" pitchFamily="34" charset="-122"/>
                <a:cs typeface="Goudy Old Style" pitchFamily="34" charset="-120"/>
              </a:rPr>
              <a:t>It is called a diversified community investment fund. Twenty two communities are in a program to build one. The first opened in Rhode Island in 2024, and there is not one in Texas yet.</a:t>
            </a:r>
            <a:endParaRPr lang="en-US" sz="1700" dirty="0"/>
          </a:p>
        </p:txBody>
      </p:sp>
      <p:sp>
        <p:nvSpPr>
          <p:cNvPr id="5" name="Shape 3"/>
          <p:cNvSpPr/>
          <p:nvPr/>
        </p:nvSpPr>
        <p:spPr>
          <a:xfrm>
            <a:off x="777240" y="2651760"/>
            <a:ext cx="3319272" cy="2697480"/>
          </a:xfrm>
          <a:prstGeom prst="roundRect">
            <a:avLst>
              <a:gd name="adj" fmla="val 2034"/>
            </a:avLst>
          </a:prstGeom>
          <a:solidFill>
            <a:srgbClr val="E4EFF0"/>
          </a:solidFill>
          <a:ln w="12700">
            <a:solidFill>
              <a:srgbClr val="E4EFF0"/>
            </a:solidFill>
            <a:prstDash val="solid"/>
          </a:ln>
        </p:spPr>
        <p:txBody>
          <a:bodyPr/>
          <a:lstStyle/>
          <a:p>
            <a:endParaRPr/>
          </a:p>
        </p:txBody>
      </p:sp>
      <p:sp>
        <p:nvSpPr>
          <p:cNvPr id="6" name="Shape 4"/>
          <p:cNvSpPr/>
          <p:nvPr/>
        </p:nvSpPr>
        <p:spPr>
          <a:xfrm>
            <a:off x="777240" y="2651760"/>
            <a:ext cx="3319272" cy="91440"/>
          </a:xfrm>
          <a:prstGeom prst="rect">
            <a:avLst/>
          </a:prstGeom>
          <a:solidFill>
            <a:srgbClr val="2E7D8A"/>
          </a:solidFill>
          <a:ln w="12700">
            <a:solidFill>
              <a:srgbClr val="2E7D8A"/>
            </a:solidFill>
            <a:prstDash val="solid"/>
          </a:ln>
        </p:spPr>
        <p:txBody>
          <a:bodyPr/>
          <a:lstStyle/>
          <a:p>
            <a:endParaRPr/>
          </a:p>
        </p:txBody>
      </p:sp>
      <p:sp>
        <p:nvSpPr>
          <p:cNvPr id="7" name="Text 5"/>
          <p:cNvSpPr txBox="1"/>
          <p:nvPr/>
        </p:nvSpPr>
        <p:spPr>
          <a:xfrm>
            <a:off x="1078992" y="2926080"/>
            <a:ext cx="2743200" cy="658368"/>
          </a:xfrm>
          <a:prstGeom prst="rect">
            <a:avLst/>
          </a:prstGeom>
          <a:noFill/>
          <a:ln/>
        </p:spPr>
        <p:txBody>
          <a:bodyPr wrap="square" lIns="0" tIns="0" rIns="0" bIns="0" rtlCol="0" anchor="ctr"/>
          <a:lstStyle/>
          <a:p>
            <a:pPr marL="0" indent="0">
              <a:buNone/>
            </a:pPr>
            <a:r>
              <a:rPr lang="en-US" sz="1800" b="1" dirty="0">
                <a:solidFill>
                  <a:srgbClr val="0E2E35"/>
                </a:solidFill>
                <a:latin typeface="Goudy Old Style" pitchFamily="34" charset="0"/>
                <a:ea typeface="Goudy Old Style" pitchFamily="34" charset="-122"/>
                <a:cs typeface="Goudy Old Style" pitchFamily="34" charset="-120"/>
              </a:rPr>
              <a:t>Anyone can invest</a:t>
            </a:r>
            <a:endParaRPr lang="en-US" sz="1800" dirty="0"/>
          </a:p>
        </p:txBody>
      </p:sp>
      <p:sp>
        <p:nvSpPr>
          <p:cNvPr id="8" name="Text 6"/>
          <p:cNvSpPr txBox="1"/>
          <p:nvPr/>
        </p:nvSpPr>
        <p:spPr>
          <a:xfrm>
            <a:off x="1078992" y="3639312"/>
            <a:ext cx="2743200" cy="1572768"/>
          </a:xfrm>
          <a:prstGeom prst="rect">
            <a:avLst/>
          </a:prstGeom>
          <a:noFill/>
          <a:ln/>
        </p:spPr>
        <p:txBody>
          <a:bodyPr wrap="square" lIns="0" tIns="0" rIns="0" bIns="0" rtlCol="0" anchor="ctr"/>
          <a:lstStyle/>
          <a:p>
            <a:pPr marL="0" indent="0">
              <a:lnSpc>
                <a:spcPct val="118000"/>
              </a:lnSpc>
              <a:buNone/>
            </a:pPr>
            <a:r>
              <a:rPr lang="en-US" sz="1250" dirty="0">
                <a:solidFill>
                  <a:srgbClr val="5E7176"/>
                </a:solidFill>
                <a:latin typeface="Goudy Old Style" pitchFamily="34" charset="0"/>
                <a:ea typeface="Goudy Old Style" pitchFamily="34" charset="-122"/>
                <a:cs typeface="Goudy Old Style" pitchFamily="34" charset="-120"/>
              </a:rPr>
              <a:t>Not just people with a million dollars. In Rhode Island the smallest share is five hundred dollars, and it is reserved for lower income residents.</a:t>
            </a:r>
            <a:endParaRPr lang="en-US" sz="1250" dirty="0"/>
          </a:p>
        </p:txBody>
      </p:sp>
      <p:sp>
        <p:nvSpPr>
          <p:cNvPr id="9" name="Shape 7"/>
          <p:cNvSpPr/>
          <p:nvPr/>
        </p:nvSpPr>
        <p:spPr>
          <a:xfrm>
            <a:off x="4416552" y="2651760"/>
            <a:ext cx="3319272" cy="2697480"/>
          </a:xfrm>
          <a:prstGeom prst="roundRect">
            <a:avLst>
              <a:gd name="adj" fmla="val 2034"/>
            </a:avLst>
          </a:prstGeom>
          <a:solidFill>
            <a:srgbClr val="F7EFDF"/>
          </a:solidFill>
          <a:ln w="12700">
            <a:solidFill>
              <a:srgbClr val="F7EFDF"/>
            </a:solidFill>
            <a:prstDash val="solid"/>
          </a:ln>
        </p:spPr>
        <p:txBody>
          <a:bodyPr/>
          <a:lstStyle/>
          <a:p>
            <a:endParaRPr/>
          </a:p>
        </p:txBody>
      </p:sp>
      <p:sp>
        <p:nvSpPr>
          <p:cNvPr id="10" name="Shape 8"/>
          <p:cNvSpPr/>
          <p:nvPr/>
        </p:nvSpPr>
        <p:spPr>
          <a:xfrm>
            <a:off x="4416552" y="2651760"/>
            <a:ext cx="3319272" cy="91440"/>
          </a:xfrm>
          <a:prstGeom prst="rect">
            <a:avLst/>
          </a:prstGeom>
          <a:solidFill>
            <a:srgbClr val="C08A2E"/>
          </a:solidFill>
          <a:ln w="12700">
            <a:solidFill>
              <a:srgbClr val="C08A2E"/>
            </a:solidFill>
            <a:prstDash val="solid"/>
          </a:ln>
        </p:spPr>
        <p:txBody>
          <a:bodyPr/>
          <a:lstStyle/>
          <a:p>
            <a:endParaRPr/>
          </a:p>
        </p:txBody>
      </p:sp>
      <p:sp>
        <p:nvSpPr>
          <p:cNvPr id="11" name="Text 9"/>
          <p:cNvSpPr txBox="1"/>
          <p:nvPr/>
        </p:nvSpPr>
        <p:spPr>
          <a:xfrm>
            <a:off x="4718304" y="2926080"/>
            <a:ext cx="2743200" cy="658368"/>
          </a:xfrm>
          <a:prstGeom prst="rect">
            <a:avLst/>
          </a:prstGeom>
          <a:noFill/>
          <a:ln/>
        </p:spPr>
        <p:txBody>
          <a:bodyPr wrap="square" lIns="0" tIns="0" rIns="0" bIns="0" rtlCol="0" anchor="ctr"/>
          <a:lstStyle/>
          <a:p>
            <a:pPr marL="0" indent="0">
              <a:buNone/>
            </a:pPr>
            <a:r>
              <a:rPr lang="en-US" sz="1800" b="1" dirty="0">
                <a:solidFill>
                  <a:srgbClr val="0E2E35"/>
                </a:solidFill>
                <a:latin typeface="Goudy Old Style" pitchFamily="34" charset="0"/>
                <a:ea typeface="Goudy Old Style" pitchFamily="34" charset="-122"/>
                <a:cs typeface="Goudy Old Style" pitchFamily="34" charset="-120"/>
              </a:rPr>
              <a:t>It owns buildings</a:t>
            </a:r>
            <a:endParaRPr lang="en-US" sz="1800" dirty="0"/>
          </a:p>
        </p:txBody>
      </p:sp>
      <p:sp>
        <p:nvSpPr>
          <p:cNvPr id="12" name="Text 10"/>
          <p:cNvSpPr txBox="1"/>
          <p:nvPr/>
        </p:nvSpPr>
        <p:spPr>
          <a:xfrm>
            <a:off x="4718304" y="3639312"/>
            <a:ext cx="2743200" cy="1572768"/>
          </a:xfrm>
          <a:prstGeom prst="rect">
            <a:avLst/>
          </a:prstGeom>
          <a:noFill/>
          <a:ln/>
        </p:spPr>
        <p:txBody>
          <a:bodyPr wrap="square" lIns="0" tIns="0" rIns="0" bIns="0" rtlCol="0" anchor="ctr"/>
          <a:lstStyle/>
          <a:p>
            <a:pPr marL="0" indent="0">
              <a:lnSpc>
                <a:spcPct val="118000"/>
              </a:lnSpc>
              <a:buNone/>
            </a:pPr>
            <a:r>
              <a:rPr lang="en-US" sz="1250" dirty="0">
                <a:solidFill>
                  <a:srgbClr val="5E7176"/>
                </a:solidFill>
                <a:latin typeface="Goudy Old Style" pitchFamily="34" charset="0"/>
                <a:ea typeface="Goudy Old Style" pitchFamily="34" charset="-122"/>
                <a:cs typeface="Goudy Old Style" pitchFamily="34" charset="-120"/>
              </a:rPr>
              <a:t>At least sixty percent of the fund has to be real estate or other hard assets. The rest can go into the businesses that fill it.</a:t>
            </a:r>
            <a:endParaRPr lang="en-US" sz="1250" dirty="0"/>
          </a:p>
        </p:txBody>
      </p:sp>
      <p:sp>
        <p:nvSpPr>
          <p:cNvPr id="13" name="Shape 11"/>
          <p:cNvSpPr/>
          <p:nvPr/>
        </p:nvSpPr>
        <p:spPr>
          <a:xfrm>
            <a:off x="8055864" y="2651760"/>
            <a:ext cx="3319272" cy="2697480"/>
          </a:xfrm>
          <a:prstGeom prst="roundRect">
            <a:avLst>
              <a:gd name="adj" fmla="val 2034"/>
            </a:avLst>
          </a:prstGeom>
          <a:solidFill>
            <a:srgbClr val="FAEBE3"/>
          </a:solidFill>
          <a:ln w="12700">
            <a:solidFill>
              <a:srgbClr val="FAEBE3"/>
            </a:solidFill>
            <a:prstDash val="solid"/>
          </a:ln>
        </p:spPr>
        <p:txBody>
          <a:bodyPr/>
          <a:lstStyle/>
          <a:p>
            <a:endParaRPr/>
          </a:p>
        </p:txBody>
      </p:sp>
      <p:sp>
        <p:nvSpPr>
          <p:cNvPr id="14" name="Shape 12"/>
          <p:cNvSpPr/>
          <p:nvPr/>
        </p:nvSpPr>
        <p:spPr>
          <a:xfrm>
            <a:off x="8055864" y="2651760"/>
            <a:ext cx="3319272" cy="91440"/>
          </a:xfrm>
          <a:prstGeom prst="rect">
            <a:avLst/>
          </a:prstGeom>
          <a:solidFill>
            <a:srgbClr val="C0562E"/>
          </a:solidFill>
          <a:ln w="12700">
            <a:solidFill>
              <a:srgbClr val="C0562E"/>
            </a:solidFill>
            <a:prstDash val="solid"/>
          </a:ln>
        </p:spPr>
        <p:txBody>
          <a:bodyPr/>
          <a:lstStyle/>
          <a:p>
            <a:endParaRPr/>
          </a:p>
        </p:txBody>
      </p:sp>
      <p:sp>
        <p:nvSpPr>
          <p:cNvPr id="15" name="Text 13"/>
          <p:cNvSpPr txBox="1"/>
          <p:nvPr/>
        </p:nvSpPr>
        <p:spPr>
          <a:xfrm>
            <a:off x="8357616" y="2926080"/>
            <a:ext cx="2743200" cy="658368"/>
          </a:xfrm>
          <a:prstGeom prst="rect">
            <a:avLst/>
          </a:prstGeom>
          <a:noFill/>
          <a:ln/>
        </p:spPr>
        <p:txBody>
          <a:bodyPr wrap="square" lIns="0" tIns="0" rIns="0" bIns="0" rtlCol="0" anchor="ctr"/>
          <a:lstStyle/>
          <a:p>
            <a:pPr marL="0" indent="0">
              <a:buNone/>
            </a:pPr>
            <a:r>
              <a:rPr lang="en-US" sz="1800" b="1" dirty="0">
                <a:solidFill>
                  <a:srgbClr val="0E2E35"/>
                </a:solidFill>
                <a:latin typeface="Goudy Old Style" pitchFamily="34" charset="0"/>
                <a:ea typeface="Goudy Old Style" pitchFamily="34" charset="-122"/>
                <a:cs typeface="Goudy Old Style" pitchFamily="34" charset="-120"/>
              </a:rPr>
              <a:t>It is not charity</a:t>
            </a:r>
            <a:endParaRPr lang="en-US" sz="1800" dirty="0"/>
          </a:p>
        </p:txBody>
      </p:sp>
      <p:sp>
        <p:nvSpPr>
          <p:cNvPr id="16" name="Text 14"/>
          <p:cNvSpPr txBox="1"/>
          <p:nvPr/>
        </p:nvSpPr>
        <p:spPr>
          <a:xfrm>
            <a:off x="8357616" y="3639312"/>
            <a:ext cx="2743200" cy="1572768"/>
          </a:xfrm>
          <a:prstGeom prst="rect">
            <a:avLst/>
          </a:prstGeom>
          <a:noFill/>
          <a:ln/>
        </p:spPr>
        <p:txBody>
          <a:bodyPr wrap="square" lIns="0" tIns="0" rIns="0" bIns="0" rtlCol="0" anchor="ctr"/>
          <a:lstStyle/>
          <a:p>
            <a:pPr marL="0" indent="0">
              <a:lnSpc>
                <a:spcPct val="118000"/>
              </a:lnSpc>
              <a:buNone/>
            </a:pPr>
            <a:r>
              <a:rPr lang="en-US" sz="1250" dirty="0">
                <a:solidFill>
                  <a:srgbClr val="5E7176"/>
                </a:solidFill>
                <a:latin typeface="Goudy Old Style" pitchFamily="34" charset="0"/>
                <a:ea typeface="Goudy Old Style" pitchFamily="34" charset="-122"/>
                <a:cs typeface="Goudy Old Style" pitchFamily="34" charset="-120"/>
              </a:rPr>
              <a:t>The fund earns rent and profit and pays it out to the people who invested. The building pays property tax like any other.</a:t>
            </a:r>
            <a:endParaRPr lang="en-US" sz="1250" dirty="0"/>
          </a:p>
        </p:txBody>
      </p:sp>
      <p:sp>
        <p:nvSpPr>
          <p:cNvPr id="17" name="Text 15"/>
          <p:cNvSpPr txBox="1"/>
          <p:nvPr/>
        </p:nvSpPr>
        <p:spPr>
          <a:xfrm>
            <a:off x="777240" y="5532120"/>
            <a:ext cx="10607040" cy="365760"/>
          </a:xfrm>
          <a:prstGeom prst="rect">
            <a:avLst/>
          </a:prstGeom>
          <a:noFill/>
          <a:ln/>
        </p:spPr>
        <p:txBody>
          <a:bodyPr wrap="square" lIns="0" tIns="0" rIns="0" bIns="0" rtlCol="0" anchor="ctr"/>
          <a:lstStyle/>
          <a:p>
            <a:pPr marL="0" indent="0">
              <a:buNone/>
            </a:pPr>
            <a:r>
              <a:rPr lang="en-US" sz="1400" dirty="0">
                <a:solidFill>
                  <a:srgbClr val="0E2E35"/>
                </a:solidFill>
                <a:latin typeface="Goudy Old Style" pitchFamily="34" charset="0"/>
                <a:ea typeface="Goudy Old Style" pitchFamily="34" charset="-122"/>
                <a:cs typeface="Goudy Old Style" pitchFamily="34" charset="-120"/>
              </a:rPr>
              <a:t>We would not be inventing this. We would be the first city in Texas to use it.</a:t>
            </a:r>
            <a:endParaRPr lang="en-US" sz="1400" dirty="0"/>
          </a:p>
        </p:txBody>
      </p:sp>
      <p:sp>
        <p:nvSpPr>
          <p:cNvPr id="18" name="Text 16"/>
          <p:cNvSpPr txBox="1"/>
          <p:nvPr/>
        </p:nvSpPr>
        <p:spPr>
          <a:xfrm>
            <a:off x="777240" y="6053328"/>
            <a:ext cx="10607040" cy="384048"/>
          </a:xfrm>
          <a:prstGeom prst="rect">
            <a:avLst/>
          </a:prstGeom>
          <a:noFill/>
          <a:ln/>
        </p:spPr>
        <p:txBody>
          <a:bodyPr wrap="square" lIns="0" tIns="0" rIns="0" bIns="0" rtlCol="0" anchor="ctr"/>
          <a:lstStyle/>
          <a:p>
            <a:pPr marL="0" indent="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The sixty percent rule and the structure come from the </a:t>
            </a:r>
            <a:r>
              <a:rPr lang="en-US" sz="1000" i="1" dirty="0">
                <a:solidFill>
                  <a:srgbClr val="C0562E"/>
                </a:solidFill>
                <a:latin typeface="Goudy Old Style" pitchFamily="34" charset="0"/>
                <a:ea typeface="Goudy Old Style" pitchFamily="34" charset="-122"/>
                <a:cs typeface="Goudy Old Style" pitchFamily="34" charset="-120"/>
              </a:rPr>
              <a:t>National Coalition for Community Capital</a:t>
            </a:r>
            <a:r>
              <a:rPr lang="en-US" sz="1000" i="1" dirty="0">
                <a:solidFill>
                  <a:srgbClr val="8A9A9E"/>
                </a:solidFill>
                <a:latin typeface="Goudy Old Style" pitchFamily="34" charset="0"/>
                <a:ea typeface="Goudy Old Style" pitchFamily="34" charset="-122"/>
                <a:cs typeface="Goudy Old Style" pitchFamily="34" charset="-120"/>
              </a:rPr>
              <a:t>. Rhode Island terms from the </a:t>
            </a:r>
            <a:r>
              <a:rPr lang="en-US" sz="1000" i="1" dirty="0">
                <a:solidFill>
                  <a:srgbClr val="C0562E"/>
                </a:solidFill>
                <a:latin typeface="Goudy Old Style" pitchFamily="34" charset="0"/>
                <a:ea typeface="Goudy Old Style" pitchFamily="34" charset="-122"/>
                <a:cs typeface="Goudy Old Style" pitchFamily="34" charset="-120"/>
              </a:rPr>
              <a:t>Local Return fund</a:t>
            </a:r>
            <a:r>
              <a:rPr lang="en-US" sz="1000" i="1" dirty="0">
                <a:solidFill>
                  <a:srgbClr val="8A9A9E"/>
                </a:solidFill>
                <a:latin typeface="Goudy Old Style" pitchFamily="34" charset="0"/>
                <a:ea typeface="Goudy Old Style" pitchFamily="34" charset="-122"/>
                <a:cs typeface="Goudy Old Style" pitchFamily="34" charset="-120"/>
              </a:rPr>
              <a:t>. The twenty two communities are a Kresge funded program run by NC3 with the International Economic Development Council, as described by Neighborhood Economics in May 2026. Any real offering needs securities counsel first.</a:t>
            </a:r>
            <a:endParaRPr lang="en-US" sz="1000" dirty="0"/>
          </a:p>
        </p:txBody>
      </p:sp>
      <p:sp>
        <p:nvSpPr>
          <p:cNvPr id="19"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8C99A0"/>
                </a:solidFill>
                <a:latin typeface="Goudy Old Style"/>
              </a:rPr>
              <a:t>© 2026 Raymond Arce  ·  Concept first published September 25, 2026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WHAT WOULD MAKE IT REAL</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An idea is like a table.</a:t>
            </a:r>
            <a:endParaRPr lang="en-US" sz="3800" dirty="0"/>
          </a:p>
        </p:txBody>
      </p:sp>
      <p:sp>
        <p:nvSpPr>
          <p:cNvPr id="4" name="Shape 2"/>
          <p:cNvSpPr/>
          <p:nvPr/>
        </p:nvSpPr>
        <p:spPr>
          <a:xfrm>
            <a:off x="777240" y="1965960"/>
            <a:ext cx="10607040" cy="896112"/>
          </a:xfrm>
          <a:prstGeom prst="roundRect">
            <a:avLst>
              <a:gd name="adj" fmla="val 6122"/>
            </a:avLst>
          </a:prstGeom>
          <a:solidFill>
            <a:srgbClr val="E4EFF0"/>
          </a:solidFill>
          <a:ln w="12700">
            <a:solidFill>
              <a:srgbClr val="E4EFF0"/>
            </a:solidFill>
            <a:prstDash val="solid"/>
          </a:ln>
        </p:spPr>
        <p:txBody>
          <a:bodyPr/>
          <a:lstStyle/>
          <a:p>
            <a:endParaRPr/>
          </a:p>
        </p:txBody>
      </p:sp>
      <p:sp>
        <p:nvSpPr>
          <p:cNvPr id="5" name="Shape 3"/>
          <p:cNvSpPr/>
          <p:nvPr/>
        </p:nvSpPr>
        <p:spPr>
          <a:xfrm>
            <a:off x="777240" y="1965960"/>
            <a:ext cx="91440" cy="896112"/>
          </a:xfrm>
          <a:prstGeom prst="rect">
            <a:avLst/>
          </a:prstGeom>
          <a:solidFill>
            <a:srgbClr val="2E7D8A"/>
          </a:solidFill>
          <a:ln w="12700">
            <a:solidFill>
              <a:srgbClr val="2E7D8A"/>
            </a:solidFill>
            <a:prstDash val="solid"/>
          </a:ln>
        </p:spPr>
        <p:txBody>
          <a:bodyPr/>
          <a:lstStyle/>
          <a:p>
            <a:endParaRPr/>
          </a:p>
        </p:txBody>
      </p:sp>
      <p:sp>
        <p:nvSpPr>
          <p:cNvPr id="6" name="Shape 4"/>
          <p:cNvSpPr/>
          <p:nvPr/>
        </p:nvSpPr>
        <p:spPr>
          <a:xfrm>
            <a:off x="1143000" y="2240280"/>
            <a:ext cx="347472" cy="347472"/>
          </a:xfrm>
          <a:prstGeom prst="ellipse">
            <a:avLst/>
          </a:prstGeom>
          <a:solidFill>
            <a:srgbClr val="2E7D8A"/>
          </a:solidFill>
          <a:ln/>
        </p:spPr>
        <p:txBody>
          <a:bodyPr/>
          <a:lstStyle/>
          <a:p>
            <a:endParaRPr/>
          </a:p>
        </p:txBody>
      </p:sp>
      <p:sp>
        <p:nvSpPr>
          <p:cNvPr id="7" name="Text 5"/>
          <p:cNvSpPr txBox="1"/>
          <p:nvPr/>
        </p:nvSpPr>
        <p:spPr>
          <a:xfrm>
            <a:off x="1691640" y="207568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1. The money</a:t>
            </a:r>
            <a:endParaRPr lang="en-US" sz="1700" dirty="0"/>
          </a:p>
        </p:txBody>
      </p:sp>
      <p:sp>
        <p:nvSpPr>
          <p:cNvPr id="8" name="Text 6"/>
          <p:cNvSpPr txBox="1"/>
          <p:nvPr/>
        </p:nvSpPr>
        <p:spPr>
          <a:xfrm>
            <a:off x="5029200" y="208483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Neighbors buying small shares, the investors who already do this buying larger ones, a foundation matching the first dollars in, and a loan on top. Four sources, one fund.</a:t>
            </a:r>
            <a:endParaRPr lang="en-US" sz="1300" dirty="0"/>
          </a:p>
        </p:txBody>
      </p:sp>
      <p:sp>
        <p:nvSpPr>
          <p:cNvPr id="9" name="Shape 7"/>
          <p:cNvSpPr/>
          <p:nvPr/>
        </p:nvSpPr>
        <p:spPr>
          <a:xfrm>
            <a:off x="777240" y="2971800"/>
            <a:ext cx="10607040" cy="896112"/>
          </a:xfrm>
          <a:prstGeom prst="roundRect">
            <a:avLst>
              <a:gd name="adj" fmla="val 6122"/>
            </a:avLst>
          </a:prstGeom>
          <a:solidFill>
            <a:srgbClr val="F7EFDF"/>
          </a:solidFill>
          <a:ln w="12700">
            <a:solidFill>
              <a:srgbClr val="F7EFDF"/>
            </a:solidFill>
            <a:prstDash val="solid"/>
          </a:ln>
        </p:spPr>
        <p:txBody>
          <a:bodyPr/>
          <a:lstStyle/>
          <a:p>
            <a:endParaRPr/>
          </a:p>
        </p:txBody>
      </p:sp>
      <p:sp>
        <p:nvSpPr>
          <p:cNvPr id="10" name="Shape 8"/>
          <p:cNvSpPr/>
          <p:nvPr/>
        </p:nvSpPr>
        <p:spPr>
          <a:xfrm>
            <a:off x="777240" y="2971800"/>
            <a:ext cx="91440" cy="896112"/>
          </a:xfrm>
          <a:prstGeom prst="rect">
            <a:avLst/>
          </a:prstGeom>
          <a:solidFill>
            <a:srgbClr val="C08A2E"/>
          </a:solidFill>
          <a:ln w="12700">
            <a:solidFill>
              <a:srgbClr val="C08A2E"/>
            </a:solidFill>
            <a:prstDash val="solid"/>
          </a:ln>
        </p:spPr>
        <p:txBody>
          <a:bodyPr/>
          <a:lstStyle/>
          <a:p>
            <a:endParaRPr/>
          </a:p>
        </p:txBody>
      </p:sp>
      <p:sp>
        <p:nvSpPr>
          <p:cNvPr id="11" name="Shape 9"/>
          <p:cNvSpPr/>
          <p:nvPr/>
        </p:nvSpPr>
        <p:spPr>
          <a:xfrm>
            <a:off x="1143000" y="3246120"/>
            <a:ext cx="347472" cy="347472"/>
          </a:xfrm>
          <a:prstGeom prst="ellipse">
            <a:avLst/>
          </a:prstGeom>
          <a:solidFill>
            <a:srgbClr val="C08A2E"/>
          </a:solidFill>
          <a:ln/>
        </p:spPr>
        <p:txBody>
          <a:bodyPr/>
          <a:lstStyle/>
          <a:p>
            <a:endParaRPr/>
          </a:p>
        </p:txBody>
      </p:sp>
      <p:sp>
        <p:nvSpPr>
          <p:cNvPr id="12" name="Text 10"/>
          <p:cNvSpPr txBox="1"/>
          <p:nvPr/>
        </p:nvSpPr>
        <p:spPr>
          <a:xfrm>
            <a:off x="1691640" y="308152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2. The tax breaks</a:t>
            </a:r>
            <a:endParaRPr lang="en-US" sz="1700" dirty="0"/>
          </a:p>
        </p:txBody>
      </p:sp>
      <p:sp>
        <p:nvSpPr>
          <p:cNvPr id="13" name="Text 11"/>
          <p:cNvSpPr txBox="1"/>
          <p:nvPr/>
        </p:nvSpPr>
        <p:spPr>
          <a:xfrm>
            <a:off x="5029200" y="309067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Four of them, and downtown is about to qualify for the biggest one. Stack them and the private money only has to cover what is left.</a:t>
            </a:r>
            <a:endParaRPr lang="en-US" sz="1300" dirty="0"/>
          </a:p>
        </p:txBody>
      </p:sp>
      <p:sp>
        <p:nvSpPr>
          <p:cNvPr id="14" name="Shape 12"/>
          <p:cNvSpPr/>
          <p:nvPr/>
        </p:nvSpPr>
        <p:spPr>
          <a:xfrm>
            <a:off x="777240" y="3977640"/>
            <a:ext cx="10607040" cy="896112"/>
          </a:xfrm>
          <a:prstGeom prst="roundRect">
            <a:avLst>
              <a:gd name="adj" fmla="val 6122"/>
            </a:avLst>
          </a:prstGeom>
          <a:solidFill>
            <a:srgbClr val="FAEBE3"/>
          </a:solidFill>
          <a:ln w="12700">
            <a:solidFill>
              <a:srgbClr val="FAEBE3"/>
            </a:solidFill>
            <a:prstDash val="solid"/>
          </a:ln>
        </p:spPr>
        <p:txBody>
          <a:bodyPr/>
          <a:lstStyle/>
          <a:p>
            <a:endParaRPr/>
          </a:p>
        </p:txBody>
      </p:sp>
      <p:sp>
        <p:nvSpPr>
          <p:cNvPr id="15" name="Shape 13"/>
          <p:cNvSpPr/>
          <p:nvPr/>
        </p:nvSpPr>
        <p:spPr>
          <a:xfrm>
            <a:off x="777240" y="3977640"/>
            <a:ext cx="91440" cy="896112"/>
          </a:xfrm>
          <a:prstGeom prst="rect">
            <a:avLst/>
          </a:prstGeom>
          <a:solidFill>
            <a:srgbClr val="C0562E"/>
          </a:solidFill>
          <a:ln w="12700">
            <a:solidFill>
              <a:srgbClr val="C0562E"/>
            </a:solidFill>
            <a:prstDash val="solid"/>
          </a:ln>
        </p:spPr>
        <p:txBody>
          <a:bodyPr/>
          <a:lstStyle/>
          <a:p>
            <a:endParaRPr/>
          </a:p>
        </p:txBody>
      </p:sp>
      <p:sp>
        <p:nvSpPr>
          <p:cNvPr id="16" name="Shape 14"/>
          <p:cNvSpPr/>
          <p:nvPr/>
        </p:nvSpPr>
        <p:spPr>
          <a:xfrm>
            <a:off x="1143000" y="4251960"/>
            <a:ext cx="347472" cy="347472"/>
          </a:xfrm>
          <a:prstGeom prst="ellipse">
            <a:avLst/>
          </a:prstGeom>
          <a:solidFill>
            <a:srgbClr val="C0562E"/>
          </a:solidFill>
          <a:ln/>
        </p:spPr>
        <p:txBody>
          <a:bodyPr/>
          <a:lstStyle/>
          <a:p>
            <a:endParaRPr/>
          </a:p>
        </p:txBody>
      </p:sp>
      <p:sp>
        <p:nvSpPr>
          <p:cNvPr id="17" name="Text 15"/>
          <p:cNvSpPr txBox="1"/>
          <p:nvPr/>
        </p:nvSpPr>
        <p:spPr>
          <a:xfrm>
            <a:off x="1691640" y="408736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3. The project</a:t>
            </a:r>
            <a:endParaRPr lang="en-US" sz="1700" dirty="0"/>
          </a:p>
        </p:txBody>
      </p:sp>
      <p:sp>
        <p:nvSpPr>
          <p:cNvPr id="18" name="Text 16"/>
          <p:cNvSpPr txBox="1"/>
          <p:nvPr/>
        </p:nvSpPr>
        <p:spPr>
          <a:xfrm>
            <a:off x="5029200" y="409651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One building, a builder who has done this before, a grocer who wants the space, and a local nonprofit holding the fund.</a:t>
            </a:r>
            <a:endParaRPr lang="en-US" sz="1300" dirty="0"/>
          </a:p>
        </p:txBody>
      </p:sp>
      <p:sp>
        <p:nvSpPr>
          <p:cNvPr id="19" name="Shape 17"/>
          <p:cNvSpPr/>
          <p:nvPr/>
        </p:nvSpPr>
        <p:spPr>
          <a:xfrm>
            <a:off x="777240" y="4983480"/>
            <a:ext cx="10607040" cy="896112"/>
          </a:xfrm>
          <a:prstGeom prst="roundRect">
            <a:avLst>
              <a:gd name="adj" fmla="val 6122"/>
            </a:avLst>
          </a:prstGeom>
          <a:solidFill>
            <a:srgbClr val="E4EFF0"/>
          </a:solidFill>
          <a:ln w="12700">
            <a:solidFill>
              <a:srgbClr val="E4EFF0"/>
            </a:solidFill>
            <a:prstDash val="solid"/>
          </a:ln>
        </p:spPr>
        <p:txBody>
          <a:bodyPr/>
          <a:lstStyle/>
          <a:p>
            <a:endParaRPr/>
          </a:p>
        </p:txBody>
      </p:sp>
      <p:sp>
        <p:nvSpPr>
          <p:cNvPr id="20" name="Shape 18"/>
          <p:cNvSpPr/>
          <p:nvPr/>
        </p:nvSpPr>
        <p:spPr>
          <a:xfrm>
            <a:off x="777240" y="4983480"/>
            <a:ext cx="91440" cy="896112"/>
          </a:xfrm>
          <a:prstGeom prst="rect">
            <a:avLst/>
          </a:prstGeom>
          <a:solidFill>
            <a:srgbClr val="2E7D8A"/>
          </a:solidFill>
          <a:ln w="12700">
            <a:solidFill>
              <a:srgbClr val="2E7D8A"/>
            </a:solidFill>
            <a:prstDash val="solid"/>
          </a:ln>
        </p:spPr>
        <p:txBody>
          <a:bodyPr/>
          <a:lstStyle/>
          <a:p>
            <a:endParaRPr/>
          </a:p>
        </p:txBody>
      </p:sp>
      <p:sp>
        <p:nvSpPr>
          <p:cNvPr id="21" name="Shape 19"/>
          <p:cNvSpPr/>
          <p:nvPr/>
        </p:nvSpPr>
        <p:spPr>
          <a:xfrm>
            <a:off x="1143000" y="5257800"/>
            <a:ext cx="347472" cy="347472"/>
          </a:xfrm>
          <a:prstGeom prst="ellipse">
            <a:avLst/>
          </a:prstGeom>
          <a:solidFill>
            <a:srgbClr val="2E7D8A"/>
          </a:solidFill>
          <a:ln/>
        </p:spPr>
        <p:txBody>
          <a:bodyPr/>
          <a:lstStyle/>
          <a:p>
            <a:endParaRPr/>
          </a:p>
        </p:txBody>
      </p:sp>
      <p:sp>
        <p:nvSpPr>
          <p:cNvPr id="22" name="Text 20"/>
          <p:cNvSpPr txBox="1"/>
          <p:nvPr/>
        </p:nvSpPr>
        <p:spPr>
          <a:xfrm>
            <a:off x="1691640" y="509320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4. The next generation</a:t>
            </a:r>
            <a:endParaRPr lang="en-US" sz="1700" dirty="0"/>
          </a:p>
        </p:txBody>
      </p:sp>
      <p:sp>
        <p:nvSpPr>
          <p:cNvPr id="23" name="Text 21"/>
          <p:cNvSpPr txBox="1"/>
          <p:nvPr/>
        </p:nvSpPr>
        <p:spPr>
          <a:xfrm>
            <a:off x="5029200" y="510235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Galveston College at the table from the start, a hundred dollar share for students and young islanders, and the financial training that comes with owning something.</a:t>
            </a:r>
            <a:endParaRPr lang="en-US" sz="1300" dirty="0"/>
          </a:p>
        </p:txBody>
      </p:sp>
      <p:sp>
        <p:nvSpPr>
          <p:cNvPr id="24" name="TextBox 23"/>
          <p:cNvSpPr txBox="1"/>
          <p:nvPr/>
        </p:nvSpPr>
        <p:spPr>
          <a:xfrm>
            <a:off x="777240" y="6035040"/>
            <a:ext cx="10607040" cy="384048"/>
          </a:xfrm>
          <a:prstGeom prst="rect">
            <a:avLst/>
          </a:prstGeom>
          <a:noFill/>
        </p:spPr>
        <p:txBody>
          <a:bodyPr wrap="square">
            <a:spAutoFit/>
          </a:bodyPr>
          <a:lstStyle/>
          <a:p>
            <a:r>
              <a:rPr sz="1250">
                <a:solidFill>
                  <a:srgbClr val="0E2E35"/>
                </a:solidFill>
                <a:latin typeface="Goudy Old Style"/>
              </a:rPr>
              <a:t>Every table needs at least three legs to stand on. This one has four, and each carries weight the others cannot. Raise money with no project and you have a bank account. Build it without the next generation and you have fixed a building, not an island.</a:t>
            </a:r>
          </a:p>
        </p:txBody>
      </p:sp>
      <p:sp>
        <p:nvSpPr>
          <p:cNvPr id="25"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8C99A0"/>
                </a:solidFill>
                <a:latin typeface="Goudy Old Style"/>
              </a:rPr>
              <a:t>© 2026 Raymond Arce  ·  Concept first published September 25, 2026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E2E35"/>
        </a:solidFill>
        <a:effectLst/>
      </p:bgPr>
    </p:bg>
    <p:spTree>
      <p:nvGrpSpPr>
        <p:cNvPr id="1" name=""/>
        <p:cNvGrpSpPr/>
        <p:nvPr/>
      </p:nvGrpSpPr>
      <p:grpSpPr>
        <a:xfrm>
          <a:off x="0" y="0"/>
          <a:ext cx="0" cy="0"/>
          <a:chOff x="0" y="0"/>
          <a:chExt cx="0" cy="0"/>
        </a:xfrm>
      </p:grpSpPr>
      <p:sp>
        <p:nvSpPr>
          <p:cNvPr id="2" name="Shape 0"/>
          <p:cNvSpPr/>
          <p:nvPr/>
        </p:nvSpPr>
        <p:spPr>
          <a:xfrm>
            <a:off x="6473952" y="1252728"/>
            <a:ext cx="4709160" cy="4754880"/>
          </a:xfrm>
          <a:prstGeom prst="rect">
            <a:avLst/>
          </a:prstGeom>
          <a:solidFill>
            <a:srgbClr val="2E7D8A"/>
          </a:solidFill>
          <a:ln w="12700">
            <a:solidFill>
              <a:srgbClr val="333333"/>
            </a:solidFill>
            <a:prstDash val="solid"/>
          </a:ln>
        </p:spPr>
        <p:txBody>
          <a:bodyPr/>
          <a:lstStyle/>
          <a:p>
            <a:endParaRPr/>
          </a:p>
        </p:txBody>
      </p:sp>
      <p:pic>
        <p:nvPicPr>
          <p:cNvPr id="3" name="Image 0" descr="drone-skyline-dusk.jpg"/>
          <p:cNvPicPr>
            <a:picLocks noChangeAspect="1"/>
          </p:cNvPicPr>
          <p:nvPr/>
        </p:nvPicPr>
        <p:blipFill>
          <a:blip r:embed="rId2"/>
          <a:srcRect/>
          <a:stretch/>
        </p:blipFill>
        <p:spPr>
          <a:xfrm>
            <a:off x="6675120" y="1051560"/>
            <a:ext cx="4709160" cy="4754880"/>
          </a:xfrm>
          <a:prstGeom prst="rect">
            <a:avLst/>
          </a:prstGeom>
        </p:spPr>
      </p:pic>
      <p:sp>
        <p:nvSpPr>
          <p:cNvPr id="4" name="Shape 1"/>
          <p:cNvSpPr/>
          <p:nvPr/>
        </p:nvSpPr>
        <p:spPr>
          <a:xfrm>
            <a:off x="777240" y="1847088"/>
            <a:ext cx="91440" cy="475488"/>
          </a:xfrm>
          <a:prstGeom prst="rect">
            <a:avLst/>
          </a:prstGeom>
          <a:solidFill>
            <a:srgbClr val="2E7D8A"/>
          </a:solidFill>
          <a:ln w="12700">
            <a:solidFill>
              <a:srgbClr val="333333"/>
            </a:solidFill>
            <a:prstDash val="solid"/>
          </a:ln>
        </p:spPr>
        <p:txBody>
          <a:bodyPr/>
          <a:lstStyle/>
          <a:p>
            <a:endParaRPr/>
          </a:p>
        </p:txBody>
      </p:sp>
      <p:sp>
        <p:nvSpPr>
          <p:cNvPr id="5" name="Text 2"/>
          <p:cNvSpPr txBox="1"/>
          <p:nvPr/>
        </p:nvSpPr>
        <p:spPr>
          <a:xfrm>
            <a:off x="1115568" y="1883664"/>
            <a:ext cx="4572000" cy="292608"/>
          </a:xfrm>
          <a:prstGeom prst="rect">
            <a:avLst/>
          </a:prstGeom>
          <a:noFill/>
          <a:ln/>
        </p:spPr>
        <p:txBody>
          <a:bodyPr wrap="square" lIns="0" tIns="0" rIns="0" bIns="0" rtlCol="0" anchor="ctr"/>
          <a:lstStyle/>
          <a:p>
            <a:pPr marL="0" indent="0">
              <a:buNone/>
            </a:pPr>
            <a:r>
              <a:rPr lang="en-US" sz="1200" b="1" kern="0" spc="240" dirty="0">
                <a:solidFill>
                  <a:srgbClr val="E2D3B3"/>
                </a:solidFill>
                <a:latin typeface="Goudy Old Style" pitchFamily="34" charset="0"/>
                <a:ea typeface="Goudy Old Style" pitchFamily="34" charset="-122"/>
                <a:cs typeface="Goudy Old Style" pitchFamily="34" charset="-120"/>
              </a:rPr>
              <a:t>LEG ONE</a:t>
            </a:r>
            <a:endParaRPr lang="en-US" sz="1200" dirty="0"/>
          </a:p>
        </p:txBody>
      </p:sp>
      <p:sp>
        <p:nvSpPr>
          <p:cNvPr id="6" name="Text 3"/>
          <p:cNvSpPr txBox="1"/>
          <p:nvPr/>
        </p:nvSpPr>
        <p:spPr>
          <a:xfrm>
            <a:off x="777240" y="2487168"/>
            <a:ext cx="5349240" cy="1554480"/>
          </a:xfrm>
          <a:prstGeom prst="rect">
            <a:avLst/>
          </a:prstGeom>
          <a:noFill/>
          <a:ln/>
        </p:spPr>
        <p:txBody>
          <a:bodyPr wrap="square" lIns="0" tIns="0" rIns="0" bIns="0" rtlCol="0" anchor="ctr"/>
          <a:lstStyle/>
          <a:p>
            <a:pPr marL="0" indent="0">
              <a:lnSpc>
                <a:spcPct val="105000"/>
              </a:lnSpc>
              <a:buNone/>
            </a:pPr>
            <a:r>
              <a:rPr lang="en-US" sz="3300" b="1" dirty="0">
                <a:solidFill>
                  <a:srgbClr val="FFFFFF"/>
                </a:solidFill>
                <a:latin typeface="Goudy Old Style" pitchFamily="34" charset="0"/>
                <a:ea typeface="Goudy Old Style" pitchFamily="34" charset="-122"/>
                <a:cs typeface="Goudy Old Style" pitchFamily="34" charset="-120"/>
              </a:rPr>
              <a:t>The money.</a:t>
            </a:r>
            <a:endParaRPr lang="en-US" sz="3300" dirty="0"/>
          </a:p>
        </p:txBody>
      </p:sp>
      <p:sp>
        <p:nvSpPr>
          <p:cNvPr id="7" name="Text 4"/>
          <p:cNvSpPr txBox="1"/>
          <p:nvPr/>
        </p:nvSpPr>
        <p:spPr>
          <a:xfrm>
            <a:off x="777240" y="3950208"/>
            <a:ext cx="5212080" cy="1554480"/>
          </a:xfrm>
          <a:prstGeom prst="rect">
            <a:avLst/>
          </a:prstGeom>
          <a:noFill/>
          <a:ln/>
        </p:spPr>
        <p:txBody>
          <a:bodyPr wrap="square" lIns="0" tIns="0" rIns="0" bIns="0" rtlCol="0" anchor="ctr"/>
          <a:lstStyle/>
          <a:p>
            <a:pPr marL="0" indent="0">
              <a:lnSpc>
                <a:spcPct val="122000"/>
              </a:lnSpc>
              <a:buNone/>
            </a:pPr>
            <a:r>
              <a:rPr lang="en-US" sz="1500" dirty="0">
                <a:solidFill>
                  <a:srgbClr val="C7D6D9"/>
                </a:solidFill>
                <a:latin typeface="Goudy Old Style" pitchFamily="34" charset="0"/>
                <a:ea typeface="Goudy Old Style" pitchFamily="34" charset="-122"/>
                <a:cs typeface="Goudy Old Style" pitchFamily="34" charset="-120"/>
              </a:rPr>
              <a:t>Where a few million dollars comes from on an island where the bank will only lend half of it.</a:t>
            </a:r>
            <a:endParaRPr lang="en-US" sz="1500" dirty="0"/>
          </a:p>
        </p:txBody>
      </p:sp>
      <p:sp>
        <p:nvSpPr>
          <p:cNvPr id="8"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B8C4CC"/>
                </a:solidFill>
                <a:latin typeface="Goudy Old Style"/>
              </a:rPr>
              <a:t>© 2026 Raymond Arce  ·  Concept first published September 25, 2026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LEG ONE</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Four sources, one fund.</a:t>
            </a:r>
            <a:endParaRPr lang="en-US" sz="3800" dirty="0"/>
          </a:p>
        </p:txBody>
      </p:sp>
      <p:sp>
        <p:nvSpPr>
          <p:cNvPr id="4" name="Shape 2"/>
          <p:cNvSpPr/>
          <p:nvPr/>
        </p:nvSpPr>
        <p:spPr>
          <a:xfrm>
            <a:off x="777240" y="1965960"/>
            <a:ext cx="10607040" cy="896112"/>
          </a:xfrm>
          <a:prstGeom prst="roundRect">
            <a:avLst>
              <a:gd name="adj" fmla="val 6122"/>
            </a:avLst>
          </a:prstGeom>
          <a:solidFill>
            <a:srgbClr val="E4EFF0"/>
          </a:solidFill>
          <a:ln w="12700">
            <a:solidFill>
              <a:srgbClr val="E4EFF0"/>
            </a:solidFill>
            <a:prstDash val="solid"/>
          </a:ln>
        </p:spPr>
        <p:txBody>
          <a:bodyPr/>
          <a:lstStyle/>
          <a:p>
            <a:endParaRPr/>
          </a:p>
        </p:txBody>
      </p:sp>
      <p:sp>
        <p:nvSpPr>
          <p:cNvPr id="5" name="Shape 3"/>
          <p:cNvSpPr/>
          <p:nvPr/>
        </p:nvSpPr>
        <p:spPr>
          <a:xfrm>
            <a:off x="777240" y="1965960"/>
            <a:ext cx="91440" cy="896112"/>
          </a:xfrm>
          <a:prstGeom prst="rect">
            <a:avLst/>
          </a:prstGeom>
          <a:solidFill>
            <a:srgbClr val="2E7D8A"/>
          </a:solidFill>
          <a:ln w="12700">
            <a:solidFill>
              <a:srgbClr val="2E7D8A"/>
            </a:solidFill>
            <a:prstDash val="solid"/>
          </a:ln>
        </p:spPr>
        <p:txBody>
          <a:bodyPr/>
          <a:lstStyle/>
          <a:p>
            <a:endParaRPr/>
          </a:p>
        </p:txBody>
      </p:sp>
      <p:sp>
        <p:nvSpPr>
          <p:cNvPr id="6" name="Shape 4"/>
          <p:cNvSpPr/>
          <p:nvPr/>
        </p:nvSpPr>
        <p:spPr>
          <a:xfrm>
            <a:off x="1143000" y="2240280"/>
            <a:ext cx="347472" cy="347472"/>
          </a:xfrm>
          <a:prstGeom prst="ellipse">
            <a:avLst/>
          </a:prstGeom>
          <a:solidFill>
            <a:srgbClr val="2E7D8A"/>
          </a:solidFill>
          <a:ln/>
        </p:spPr>
        <p:txBody>
          <a:bodyPr/>
          <a:lstStyle/>
          <a:p>
            <a:endParaRPr/>
          </a:p>
        </p:txBody>
      </p:sp>
      <p:sp>
        <p:nvSpPr>
          <p:cNvPr id="7" name="Text 5"/>
          <p:cNvSpPr txBox="1"/>
          <p:nvPr/>
        </p:nvSpPr>
        <p:spPr>
          <a:xfrm>
            <a:off x="1691640" y="207568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Neighbors, in small shares</a:t>
            </a:r>
            <a:endParaRPr lang="en-US" sz="1700" dirty="0"/>
          </a:p>
        </p:txBody>
      </p:sp>
      <p:sp>
        <p:nvSpPr>
          <p:cNvPr id="8" name="Text 6"/>
          <p:cNvSpPr txBox="1"/>
          <p:nvPr/>
        </p:nvSpPr>
        <p:spPr>
          <a:xfrm>
            <a:off x="5029200" y="208483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Small shares from people who live here: a hundred dollars for students, five hundred and up for everyone else. This is the part that does not exist today, and it is what makes the rest of it ours.</a:t>
            </a:r>
            <a:endParaRPr lang="en-US" sz="1300" dirty="0"/>
          </a:p>
        </p:txBody>
      </p:sp>
      <p:sp>
        <p:nvSpPr>
          <p:cNvPr id="9" name="Shape 7"/>
          <p:cNvSpPr/>
          <p:nvPr/>
        </p:nvSpPr>
        <p:spPr>
          <a:xfrm>
            <a:off x="777240" y="2971800"/>
            <a:ext cx="10607040" cy="896112"/>
          </a:xfrm>
          <a:prstGeom prst="roundRect">
            <a:avLst>
              <a:gd name="adj" fmla="val 6122"/>
            </a:avLst>
          </a:prstGeom>
          <a:solidFill>
            <a:srgbClr val="F7EFDF"/>
          </a:solidFill>
          <a:ln w="12700">
            <a:solidFill>
              <a:srgbClr val="F7EFDF"/>
            </a:solidFill>
            <a:prstDash val="solid"/>
          </a:ln>
        </p:spPr>
        <p:txBody>
          <a:bodyPr/>
          <a:lstStyle/>
          <a:p>
            <a:endParaRPr/>
          </a:p>
        </p:txBody>
      </p:sp>
      <p:sp>
        <p:nvSpPr>
          <p:cNvPr id="10" name="Shape 8"/>
          <p:cNvSpPr/>
          <p:nvPr/>
        </p:nvSpPr>
        <p:spPr>
          <a:xfrm>
            <a:off x="777240" y="2971800"/>
            <a:ext cx="91440" cy="896112"/>
          </a:xfrm>
          <a:prstGeom prst="rect">
            <a:avLst/>
          </a:prstGeom>
          <a:solidFill>
            <a:srgbClr val="C08A2E"/>
          </a:solidFill>
          <a:ln w="12700">
            <a:solidFill>
              <a:srgbClr val="C08A2E"/>
            </a:solidFill>
            <a:prstDash val="solid"/>
          </a:ln>
        </p:spPr>
        <p:txBody>
          <a:bodyPr/>
          <a:lstStyle/>
          <a:p>
            <a:endParaRPr/>
          </a:p>
        </p:txBody>
      </p:sp>
      <p:sp>
        <p:nvSpPr>
          <p:cNvPr id="11" name="Shape 9"/>
          <p:cNvSpPr/>
          <p:nvPr/>
        </p:nvSpPr>
        <p:spPr>
          <a:xfrm>
            <a:off x="1143000" y="3246120"/>
            <a:ext cx="347472" cy="347472"/>
          </a:xfrm>
          <a:prstGeom prst="ellipse">
            <a:avLst/>
          </a:prstGeom>
          <a:solidFill>
            <a:srgbClr val="C08A2E"/>
          </a:solidFill>
          <a:ln/>
        </p:spPr>
        <p:txBody>
          <a:bodyPr/>
          <a:lstStyle/>
          <a:p>
            <a:endParaRPr/>
          </a:p>
        </p:txBody>
      </p:sp>
      <p:sp>
        <p:nvSpPr>
          <p:cNvPr id="12" name="Text 10"/>
          <p:cNvSpPr txBox="1"/>
          <p:nvPr/>
        </p:nvSpPr>
        <p:spPr>
          <a:xfrm>
            <a:off x="1691640" y="308152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Investors who write bigger checks</a:t>
            </a:r>
            <a:endParaRPr lang="en-US" sz="1700" dirty="0"/>
          </a:p>
        </p:txBody>
      </p:sp>
      <p:sp>
        <p:nvSpPr>
          <p:cNvPr id="13" name="Text 11"/>
          <p:cNvSpPr txBox="1"/>
          <p:nvPr/>
        </p:nvSpPr>
        <p:spPr>
          <a:xfrm>
            <a:off x="5029200" y="309067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The same accredited investors who already do these deals, in the same fund, on the same terms as everybody else.</a:t>
            </a:r>
            <a:endParaRPr lang="en-US" sz="1300" dirty="0"/>
          </a:p>
        </p:txBody>
      </p:sp>
      <p:sp>
        <p:nvSpPr>
          <p:cNvPr id="14" name="Shape 12"/>
          <p:cNvSpPr/>
          <p:nvPr/>
        </p:nvSpPr>
        <p:spPr>
          <a:xfrm>
            <a:off x="777240" y="3977640"/>
            <a:ext cx="10607040" cy="896112"/>
          </a:xfrm>
          <a:prstGeom prst="roundRect">
            <a:avLst>
              <a:gd name="adj" fmla="val 6122"/>
            </a:avLst>
          </a:prstGeom>
          <a:solidFill>
            <a:srgbClr val="FAEBE3"/>
          </a:solidFill>
          <a:ln w="12700">
            <a:solidFill>
              <a:srgbClr val="FAEBE3"/>
            </a:solidFill>
            <a:prstDash val="solid"/>
          </a:ln>
        </p:spPr>
        <p:txBody>
          <a:bodyPr/>
          <a:lstStyle/>
          <a:p>
            <a:endParaRPr/>
          </a:p>
        </p:txBody>
      </p:sp>
      <p:sp>
        <p:nvSpPr>
          <p:cNvPr id="15" name="Shape 13"/>
          <p:cNvSpPr/>
          <p:nvPr/>
        </p:nvSpPr>
        <p:spPr>
          <a:xfrm>
            <a:off x="777240" y="3977640"/>
            <a:ext cx="91440" cy="896112"/>
          </a:xfrm>
          <a:prstGeom prst="rect">
            <a:avLst/>
          </a:prstGeom>
          <a:solidFill>
            <a:srgbClr val="C0562E"/>
          </a:solidFill>
          <a:ln w="12700">
            <a:solidFill>
              <a:srgbClr val="C0562E"/>
            </a:solidFill>
            <a:prstDash val="solid"/>
          </a:ln>
        </p:spPr>
        <p:txBody>
          <a:bodyPr/>
          <a:lstStyle/>
          <a:p>
            <a:endParaRPr/>
          </a:p>
        </p:txBody>
      </p:sp>
      <p:sp>
        <p:nvSpPr>
          <p:cNvPr id="16" name="Shape 14"/>
          <p:cNvSpPr/>
          <p:nvPr/>
        </p:nvSpPr>
        <p:spPr>
          <a:xfrm>
            <a:off x="1143000" y="4251960"/>
            <a:ext cx="347472" cy="347472"/>
          </a:xfrm>
          <a:prstGeom prst="ellipse">
            <a:avLst/>
          </a:prstGeom>
          <a:solidFill>
            <a:srgbClr val="C0562E"/>
          </a:solidFill>
          <a:ln/>
        </p:spPr>
        <p:txBody>
          <a:bodyPr/>
          <a:lstStyle/>
          <a:p>
            <a:endParaRPr/>
          </a:p>
        </p:txBody>
      </p:sp>
      <p:sp>
        <p:nvSpPr>
          <p:cNvPr id="17" name="Text 15"/>
          <p:cNvSpPr txBox="1"/>
          <p:nvPr/>
        </p:nvSpPr>
        <p:spPr>
          <a:xfrm>
            <a:off x="1691640" y="408736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A foundation to go first</a:t>
            </a:r>
            <a:endParaRPr lang="en-US" sz="1700" dirty="0"/>
          </a:p>
        </p:txBody>
      </p:sp>
      <p:sp>
        <p:nvSpPr>
          <p:cNvPr id="18" name="Text 16"/>
          <p:cNvSpPr txBox="1"/>
          <p:nvPr/>
        </p:nvSpPr>
        <p:spPr>
          <a:xfrm>
            <a:off x="5029200" y="409651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Local foundations have already put two million dollars into Build Galveston's workforce housing fund. In Michigan a community foundation is matching every dollar residents invest. That match is what gets a fund off the ground.</a:t>
            </a:r>
            <a:endParaRPr lang="en-US" sz="1300" dirty="0"/>
          </a:p>
        </p:txBody>
      </p:sp>
      <p:sp>
        <p:nvSpPr>
          <p:cNvPr id="19" name="Shape 17"/>
          <p:cNvSpPr/>
          <p:nvPr/>
        </p:nvSpPr>
        <p:spPr>
          <a:xfrm>
            <a:off x="777240" y="4983480"/>
            <a:ext cx="10607040" cy="896112"/>
          </a:xfrm>
          <a:prstGeom prst="roundRect">
            <a:avLst>
              <a:gd name="adj" fmla="val 6122"/>
            </a:avLst>
          </a:prstGeom>
          <a:solidFill>
            <a:srgbClr val="E4EFF0"/>
          </a:solidFill>
          <a:ln w="12700">
            <a:solidFill>
              <a:srgbClr val="E4EFF0"/>
            </a:solidFill>
            <a:prstDash val="solid"/>
          </a:ln>
        </p:spPr>
        <p:txBody>
          <a:bodyPr/>
          <a:lstStyle/>
          <a:p>
            <a:endParaRPr/>
          </a:p>
        </p:txBody>
      </p:sp>
      <p:sp>
        <p:nvSpPr>
          <p:cNvPr id="20" name="Shape 18"/>
          <p:cNvSpPr/>
          <p:nvPr/>
        </p:nvSpPr>
        <p:spPr>
          <a:xfrm>
            <a:off x="777240" y="4983480"/>
            <a:ext cx="91440" cy="896112"/>
          </a:xfrm>
          <a:prstGeom prst="rect">
            <a:avLst/>
          </a:prstGeom>
          <a:solidFill>
            <a:srgbClr val="2E7D8A"/>
          </a:solidFill>
          <a:ln w="12700">
            <a:solidFill>
              <a:srgbClr val="2E7D8A"/>
            </a:solidFill>
            <a:prstDash val="solid"/>
          </a:ln>
        </p:spPr>
        <p:txBody>
          <a:bodyPr/>
          <a:lstStyle/>
          <a:p>
            <a:endParaRPr/>
          </a:p>
        </p:txBody>
      </p:sp>
      <p:sp>
        <p:nvSpPr>
          <p:cNvPr id="21" name="Shape 19"/>
          <p:cNvSpPr/>
          <p:nvPr/>
        </p:nvSpPr>
        <p:spPr>
          <a:xfrm>
            <a:off x="1143000" y="5257800"/>
            <a:ext cx="347472" cy="347472"/>
          </a:xfrm>
          <a:prstGeom prst="ellipse">
            <a:avLst/>
          </a:prstGeom>
          <a:solidFill>
            <a:srgbClr val="2E7D8A"/>
          </a:solidFill>
          <a:ln/>
        </p:spPr>
        <p:txBody>
          <a:bodyPr/>
          <a:lstStyle/>
          <a:p>
            <a:endParaRPr/>
          </a:p>
        </p:txBody>
      </p:sp>
      <p:sp>
        <p:nvSpPr>
          <p:cNvPr id="22" name="Text 20"/>
          <p:cNvSpPr txBox="1"/>
          <p:nvPr/>
        </p:nvSpPr>
        <p:spPr>
          <a:xfrm>
            <a:off x="1691640" y="509320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A loan, like any other deal</a:t>
            </a:r>
            <a:endParaRPr lang="en-US" sz="1700" dirty="0"/>
          </a:p>
        </p:txBody>
      </p:sp>
      <p:sp>
        <p:nvSpPr>
          <p:cNvPr id="23" name="Text 21"/>
          <p:cNvSpPr txBox="1"/>
          <p:nvPr/>
        </p:nvSpPr>
        <p:spPr>
          <a:xfrm>
            <a:off x="5029200" y="510235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The fund borrows too. Community money is one layer of the stack, not all of it, and that is what makes the arithmetic work.</a:t>
            </a:r>
            <a:endParaRPr lang="en-US" sz="1300" dirty="0"/>
          </a:p>
        </p:txBody>
      </p:sp>
      <p:sp>
        <p:nvSpPr>
          <p:cNvPr id="24" name="TextBox 23"/>
          <p:cNvSpPr txBox="1"/>
          <p:nvPr/>
        </p:nvSpPr>
        <p:spPr>
          <a:xfrm>
            <a:off x="777240" y="6035040"/>
            <a:ext cx="10607040" cy="384048"/>
          </a:xfrm>
          <a:prstGeom prst="rect">
            <a:avLst/>
          </a:prstGeom>
          <a:noFill/>
        </p:spPr>
        <p:txBody>
          <a:bodyPr wrap="square">
            <a:spAutoFit/>
          </a:bodyPr>
          <a:lstStyle/>
          <a:p>
            <a:r>
              <a:rPr sz="1000">
                <a:solidFill>
                  <a:srgbClr val="8A9A9E"/>
                </a:solidFill>
                <a:latin typeface="Goudy Old Style"/>
              </a:rPr>
              <a:t>Federal crowdfunding rules cap what a fund can raise that way at five million dollars in a year, and limit what each non-accredited person may invest based on income and net worth. See </a:t>
            </a:r>
            <a:r>
              <a:rPr sz="1000">
                <a:solidFill>
                  <a:srgbClr val="C0562E"/>
                </a:solidFill>
                <a:latin typeface="Goudy Old Style"/>
              </a:rPr>
              <a:t>17 C.F.R. 227.100</a:t>
            </a:r>
            <a:r>
              <a:rPr sz="1000">
                <a:solidFill>
                  <a:srgbClr val="8A9A9E"/>
                </a:solidFill>
                <a:latin typeface="Goudy Old Style"/>
              </a:rPr>
              <a:t>. Build Galveston fund total as published by </a:t>
            </a:r>
            <a:r>
              <a:rPr sz="1000">
                <a:solidFill>
                  <a:srgbClr val="C0562E"/>
                </a:solidFill>
                <a:latin typeface="Goudy Old Style"/>
              </a:rPr>
              <a:t>Build Galveston</a:t>
            </a:r>
            <a:r>
              <a:rPr sz="1000">
                <a:solidFill>
                  <a:srgbClr val="8A9A9E"/>
                </a:solidFill>
                <a:latin typeface="Goudy Old Style"/>
              </a:rPr>
              <a:t>. The Michigan match is the Petoskey-Harbor Springs Area Community Foundation, up to one million dollars through the end of 2026.</a:t>
            </a:r>
          </a:p>
        </p:txBody>
      </p:sp>
      <p:sp>
        <p:nvSpPr>
          <p:cNvPr id="25"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8C99A0"/>
                </a:solidFill>
                <a:latin typeface="Goudy Old Style"/>
              </a:rPr>
              <a:t>© 2026 Raymond Arce  ·  Concept first published September 25, 2026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FF2F2"/>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LEG TWO</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Tax Breaks: Stack four, and the deal closes.</a:t>
            </a:r>
            <a:endParaRPr lang="en-US" sz="3800" dirty="0"/>
          </a:p>
        </p:txBody>
      </p:sp>
      <p:sp>
        <p:nvSpPr>
          <p:cNvPr id="4" name="Shape 2"/>
          <p:cNvSpPr/>
          <p:nvPr/>
        </p:nvSpPr>
        <p:spPr>
          <a:xfrm>
            <a:off x="777240" y="1965960"/>
            <a:ext cx="10607040" cy="914400"/>
          </a:xfrm>
          <a:prstGeom prst="roundRect">
            <a:avLst>
              <a:gd name="adj" fmla="val 6000"/>
            </a:avLst>
          </a:prstGeom>
          <a:solidFill>
            <a:srgbClr val="E4EFF0"/>
          </a:solidFill>
          <a:ln w="12700">
            <a:solidFill>
              <a:srgbClr val="E4EFF0"/>
            </a:solidFill>
            <a:prstDash val="solid"/>
          </a:ln>
        </p:spPr>
        <p:txBody>
          <a:bodyPr/>
          <a:lstStyle/>
          <a:p>
            <a:endParaRPr/>
          </a:p>
        </p:txBody>
      </p:sp>
      <p:sp>
        <p:nvSpPr>
          <p:cNvPr id="5" name="Shape 3"/>
          <p:cNvSpPr/>
          <p:nvPr/>
        </p:nvSpPr>
        <p:spPr>
          <a:xfrm>
            <a:off x="777240" y="1965960"/>
            <a:ext cx="91440" cy="914400"/>
          </a:xfrm>
          <a:prstGeom prst="rect">
            <a:avLst/>
          </a:prstGeom>
          <a:solidFill>
            <a:srgbClr val="2E7D8A"/>
          </a:solidFill>
          <a:ln w="12700">
            <a:solidFill>
              <a:srgbClr val="2E7D8A"/>
            </a:solidFill>
            <a:prstDash val="solid"/>
          </a:ln>
        </p:spPr>
        <p:txBody>
          <a:bodyPr/>
          <a:lstStyle/>
          <a:p>
            <a:endParaRPr/>
          </a:p>
        </p:txBody>
      </p:sp>
      <p:sp>
        <p:nvSpPr>
          <p:cNvPr id="6" name="Text 4"/>
          <p:cNvSpPr txBox="1"/>
          <p:nvPr/>
        </p:nvSpPr>
        <p:spPr>
          <a:xfrm>
            <a:off x="1143000" y="2084832"/>
            <a:ext cx="3931920" cy="384048"/>
          </a:xfrm>
          <a:prstGeom prst="rect">
            <a:avLst/>
          </a:prstGeom>
          <a:noFill/>
          <a:ln/>
        </p:spPr>
        <p:txBody>
          <a:bodyPr wrap="square" lIns="0" tIns="0" rIns="0" bIns="0" rtlCol="0" anchor="ctr"/>
          <a:lstStyle/>
          <a:p>
            <a:pPr marL="0" indent="0">
              <a:buNone/>
            </a:pPr>
            <a:r>
              <a:rPr lang="en-US" sz="1550" b="1" dirty="0">
                <a:solidFill>
                  <a:srgbClr val="0E2E35"/>
                </a:solidFill>
                <a:latin typeface="Goudy Old Style" pitchFamily="34" charset="0"/>
                <a:ea typeface="Goudy Old Style" pitchFamily="34" charset="-122"/>
                <a:cs typeface="Goudy Old Style" pitchFamily="34" charset="-120"/>
              </a:rPr>
              <a:t>Opportunity Zone 2.0</a:t>
            </a:r>
            <a:endParaRPr lang="en-US" sz="1550" dirty="0"/>
          </a:p>
        </p:txBody>
      </p:sp>
      <p:sp>
        <p:nvSpPr>
          <p:cNvPr id="7" name="Text 5"/>
          <p:cNvSpPr txBox="1"/>
          <p:nvPr/>
        </p:nvSpPr>
        <p:spPr>
          <a:xfrm>
            <a:off x="1143000" y="2468880"/>
            <a:ext cx="3931920" cy="310896"/>
          </a:xfrm>
          <a:prstGeom prst="rect">
            <a:avLst/>
          </a:prstGeom>
          <a:noFill/>
          <a:ln/>
        </p:spPr>
        <p:txBody>
          <a:bodyPr wrap="square" lIns="0" tIns="0" rIns="0" bIns="0" rtlCol="0" anchor="ctr"/>
          <a:lstStyle/>
          <a:p>
            <a:pPr marL="0" indent="0">
              <a:buNone/>
            </a:pPr>
            <a:r>
              <a:rPr lang="en-US" sz="1200" i="1" dirty="0">
                <a:solidFill>
                  <a:srgbClr val="C0562E"/>
                </a:solidFill>
                <a:latin typeface="Goudy Old Style" pitchFamily="34" charset="0"/>
                <a:ea typeface="Goudy Old Style" pitchFamily="34" charset="-122"/>
                <a:cs typeface="Goudy Old Style" pitchFamily="34" charset="-120"/>
              </a:rPr>
              <a:t>Nominated September 4. Not final</a:t>
            </a:r>
            <a:endParaRPr lang="en-US" sz="1200" dirty="0"/>
          </a:p>
        </p:txBody>
      </p:sp>
      <p:sp>
        <p:nvSpPr>
          <p:cNvPr id="8" name="Text 6"/>
          <p:cNvSpPr txBox="1"/>
          <p:nvPr/>
        </p:nvSpPr>
        <p:spPr>
          <a:xfrm>
            <a:off x="5349240" y="2103120"/>
            <a:ext cx="5760720" cy="685800"/>
          </a:xfrm>
          <a:prstGeom prst="rect">
            <a:avLst/>
          </a:prstGeom>
          <a:noFill/>
          <a:ln/>
        </p:spPr>
        <p:txBody>
          <a:bodyPr wrap="square" lIns="0" tIns="0" rIns="0" bIns="0" rtlCol="0" anchor="ctr"/>
          <a:lstStyle/>
          <a:p>
            <a:pPr marL="0" indent="0">
              <a:lnSpc>
                <a:spcPct val="115000"/>
              </a:lnSpc>
              <a:buNone/>
            </a:pPr>
            <a:r>
              <a:rPr lang="en-US" sz="1250" dirty="0">
                <a:solidFill>
                  <a:srgbClr val="5E7176"/>
                </a:solidFill>
                <a:latin typeface="Goudy Old Style" pitchFamily="34" charset="0"/>
                <a:ea typeface="Goudy Old Style" pitchFamily="34" charset="-122"/>
                <a:cs typeface="Goudy Old Style" pitchFamily="34" charset="-120"/>
              </a:rPr>
              <a:t>Texas nominated downtown and the East End for the new federal opportunity zones. If Treasury certifies them, the zone starts January 1, 2027, and investors who put capital gains into the fund pay less tax on them.</a:t>
            </a:r>
            <a:endParaRPr lang="en-US" sz="1250" dirty="0"/>
          </a:p>
        </p:txBody>
      </p:sp>
      <p:sp>
        <p:nvSpPr>
          <p:cNvPr id="9" name="Shape 7"/>
          <p:cNvSpPr/>
          <p:nvPr/>
        </p:nvSpPr>
        <p:spPr>
          <a:xfrm>
            <a:off x="777240" y="2999232"/>
            <a:ext cx="10607040" cy="914400"/>
          </a:xfrm>
          <a:prstGeom prst="roundRect">
            <a:avLst>
              <a:gd name="adj" fmla="val 6000"/>
            </a:avLst>
          </a:prstGeom>
          <a:solidFill>
            <a:srgbClr val="F7EFDF"/>
          </a:solidFill>
          <a:ln w="12700">
            <a:solidFill>
              <a:srgbClr val="F7EFDF"/>
            </a:solidFill>
            <a:prstDash val="solid"/>
          </a:ln>
        </p:spPr>
        <p:txBody>
          <a:bodyPr/>
          <a:lstStyle/>
          <a:p>
            <a:endParaRPr/>
          </a:p>
        </p:txBody>
      </p:sp>
      <p:sp>
        <p:nvSpPr>
          <p:cNvPr id="10" name="Shape 8"/>
          <p:cNvSpPr/>
          <p:nvPr/>
        </p:nvSpPr>
        <p:spPr>
          <a:xfrm>
            <a:off x="777240" y="2999232"/>
            <a:ext cx="91440" cy="914400"/>
          </a:xfrm>
          <a:prstGeom prst="rect">
            <a:avLst/>
          </a:prstGeom>
          <a:solidFill>
            <a:srgbClr val="C08A2E"/>
          </a:solidFill>
          <a:ln w="12700">
            <a:solidFill>
              <a:srgbClr val="C08A2E"/>
            </a:solidFill>
            <a:prstDash val="solid"/>
          </a:ln>
        </p:spPr>
        <p:txBody>
          <a:bodyPr/>
          <a:lstStyle/>
          <a:p>
            <a:endParaRPr/>
          </a:p>
        </p:txBody>
      </p:sp>
      <p:sp>
        <p:nvSpPr>
          <p:cNvPr id="11" name="Text 9"/>
          <p:cNvSpPr txBox="1"/>
          <p:nvPr/>
        </p:nvSpPr>
        <p:spPr>
          <a:xfrm>
            <a:off x="1143000" y="3118104"/>
            <a:ext cx="3931920" cy="384048"/>
          </a:xfrm>
          <a:prstGeom prst="rect">
            <a:avLst/>
          </a:prstGeom>
          <a:noFill/>
          <a:ln/>
        </p:spPr>
        <p:txBody>
          <a:bodyPr wrap="square" lIns="0" tIns="0" rIns="0" bIns="0" rtlCol="0" anchor="ctr"/>
          <a:lstStyle/>
          <a:p>
            <a:pPr marL="0" indent="0">
              <a:buNone/>
            </a:pPr>
            <a:r>
              <a:rPr lang="en-US" sz="1550" b="1" dirty="0">
                <a:solidFill>
                  <a:srgbClr val="0E2E35"/>
                </a:solidFill>
                <a:latin typeface="Goudy Old Style" pitchFamily="34" charset="0"/>
                <a:ea typeface="Goudy Old Style" pitchFamily="34" charset="-122"/>
                <a:cs typeface="Goudy Old Style" pitchFamily="34" charset="-120"/>
              </a:rPr>
              <a:t>Federal historic credit</a:t>
            </a:r>
            <a:endParaRPr lang="en-US" sz="1550" dirty="0"/>
          </a:p>
        </p:txBody>
      </p:sp>
      <p:sp>
        <p:nvSpPr>
          <p:cNvPr id="12" name="Text 10"/>
          <p:cNvSpPr txBox="1"/>
          <p:nvPr/>
        </p:nvSpPr>
        <p:spPr>
          <a:xfrm>
            <a:off x="1143000" y="3502152"/>
            <a:ext cx="3931920" cy="310896"/>
          </a:xfrm>
          <a:prstGeom prst="rect">
            <a:avLst/>
          </a:prstGeom>
          <a:noFill/>
          <a:ln/>
        </p:spPr>
        <p:txBody>
          <a:bodyPr wrap="square" lIns="0" tIns="0" rIns="0" bIns="0" rtlCol="0" anchor="ctr"/>
          <a:lstStyle/>
          <a:p>
            <a:pPr marL="0" indent="0">
              <a:buNone/>
            </a:pPr>
            <a:r>
              <a:rPr lang="en-US" sz="1200" i="1" dirty="0">
                <a:solidFill>
                  <a:srgbClr val="C0562E"/>
                </a:solidFill>
                <a:latin typeface="Goudy Old Style" pitchFamily="34" charset="0"/>
                <a:ea typeface="Goudy Old Style" pitchFamily="34" charset="-122"/>
                <a:cs typeface="Goudy Old Style" pitchFamily="34" charset="-120"/>
              </a:rPr>
              <a:t>Twenty percent of the rehabilitation cost</a:t>
            </a:r>
            <a:endParaRPr lang="en-US" sz="1200" dirty="0"/>
          </a:p>
        </p:txBody>
      </p:sp>
      <p:sp>
        <p:nvSpPr>
          <p:cNvPr id="13" name="Text 11"/>
          <p:cNvSpPr txBox="1"/>
          <p:nvPr/>
        </p:nvSpPr>
        <p:spPr>
          <a:xfrm>
            <a:off x="5349240" y="3136392"/>
            <a:ext cx="5760720" cy="685800"/>
          </a:xfrm>
          <a:prstGeom prst="rect">
            <a:avLst/>
          </a:prstGeom>
          <a:noFill/>
          <a:ln/>
        </p:spPr>
        <p:txBody>
          <a:bodyPr wrap="square" lIns="0" tIns="0" rIns="0" bIns="0" rtlCol="0" anchor="ctr"/>
          <a:lstStyle/>
          <a:p>
            <a:pPr marL="0" indent="0">
              <a:lnSpc>
                <a:spcPct val="115000"/>
              </a:lnSpc>
              <a:buNone/>
            </a:pPr>
            <a:r>
              <a:rPr lang="en-US" sz="1250" dirty="0">
                <a:solidFill>
                  <a:srgbClr val="5E7176"/>
                </a:solidFill>
                <a:latin typeface="Goudy Old Style" pitchFamily="34" charset="0"/>
                <a:ea typeface="Goudy Old Style" pitchFamily="34" charset="-122"/>
                <a:cs typeface="Goudy Old Style" pitchFamily="34" charset="-120"/>
              </a:rPr>
              <a:t>For a certified historic building, the federal government gives twenty percent of the rehabilitation cost back as a tax credit, claimed over five years.</a:t>
            </a:r>
            <a:endParaRPr lang="en-US" sz="1250" dirty="0"/>
          </a:p>
        </p:txBody>
      </p:sp>
      <p:sp>
        <p:nvSpPr>
          <p:cNvPr id="14" name="Shape 12"/>
          <p:cNvSpPr/>
          <p:nvPr/>
        </p:nvSpPr>
        <p:spPr>
          <a:xfrm>
            <a:off x="777240" y="4032504"/>
            <a:ext cx="10607040" cy="914400"/>
          </a:xfrm>
          <a:prstGeom prst="roundRect">
            <a:avLst>
              <a:gd name="adj" fmla="val 6000"/>
            </a:avLst>
          </a:prstGeom>
          <a:solidFill>
            <a:srgbClr val="E4EFF0"/>
          </a:solidFill>
          <a:ln w="12700">
            <a:solidFill>
              <a:srgbClr val="E4EFF0"/>
            </a:solidFill>
            <a:prstDash val="solid"/>
          </a:ln>
        </p:spPr>
        <p:txBody>
          <a:bodyPr/>
          <a:lstStyle/>
          <a:p>
            <a:endParaRPr/>
          </a:p>
        </p:txBody>
      </p:sp>
      <p:sp>
        <p:nvSpPr>
          <p:cNvPr id="15" name="Shape 13"/>
          <p:cNvSpPr/>
          <p:nvPr/>
        </p:nvSpPr>
        <p:spPr>
          <a:xfrm>
            <a:off x="777240" y="4032504"/>
            <a:ext cx="91440" cy="914400"/>
          </a:xfrm>
          <a:prstGeom prst="rect">
            <a:avLst/>
          </a:prstGeom>
          <a:solidFill>
            <a:srgbClr val="2E7D8A"/>
          </a:solidFill>
          <a:ln w="12700">
            <a:solidFill>
              <a:srgbClr val="2E7D8A"/>
            </a:solidFill>
            <a:prstDash val="solid"/>
          </a:ln>
        </p:spPr>
        <p:txBody>
          <a:bodyPr/>
          <a:lstStyle/>
          <a:p>
            <a:endParaRPr/>
          </a:p>
        </p:txBody>
      </p:sp>
      <p:sp>
        <p:nvSpPr>
          <p:cNvPr id="16" name="Text 14"/>
          <p:cNvSpPr txBox="1"/>
          <p:nvPr/>
        </p:nvSpPr>
        <p:spPr>
          <a:xfrm>
            <a:off x="1143000" y="4151376"/>
            <a:ext cx="3931920" cy="384048"/>
          </a:xfrm>
          <a:prstGeom prst="rect">
            <a:avLst/>
          </a:prstGeom>
          <a:noFill/>
          <a:ln/>
        </p:spPr>
        <p:txBody>
          <a:bodyPr wrap="square" lIns="0" tIns="0" rIns="0" bIns="0" rtlCol="0" anchor="ctr"/>
          <a:lstStyle/>
          <a:p>
            <a:pPr marL="0" indent="0">
              <a:buNone/>
            </a:pPr>
            <a:r>
              <a:rPr lang="en-US" sz="1550" b="1" dirty="0">
                <a:solidFill>
                  <a:srgbClr val="0E2E35"/>
                </a:solidFill>
                <a:latin typeface="Goudy Old Style" pitchFamily="34" charset="0"/>
                <a:ea typeface="Goudy Old Style" pitchFamily="34" charset="-122"/>
                <a:cs typeface="Goudy Old Style" pitchFamily="34" charset="-120"/>
              </a:rPr>
              <a:t>Texas historic credit</a:t>
            </a:r>
            <a:endParaRPr lang="en-US" sz="1550" dirty="0"/>
          </a:p>
        </p:txBody>
      </p:sp>
      <p:sp>
        <p:nvSpPr>
          <p:cNvPr id="17" name="Text 15"/>
          <p:cNvSpPr txBox="1"/>
          <p:nvPr/>
        </p:nvSpPr>
        <p:spPr>
          <a:xfrm>
            <a:off x="1143000" y="4535424"/>
            <a:ext cx="3931920" cy="310896"/>
          </a:xfrm>
          <a:prstGeom prst="rect">
            <a:avLst/>
          </a:prstGeom>
          <a:noFill/>
          <a:ln/>
        </p:spPr>
        <p:txBody>
          <a:bodyPr wrap="square" lIns="0" tIns="0" rIns="0" bIns="0" rtlCol="0" anchor="ctr"/>
          <a:lstStyle/>
          <a:p>
            <a:pPr marL="0" indent="0">
              <a:buNone/>
            </a:pPr>
            <a:r>
              <a:rPr lang="en-US" sz="1200" i="1" dirty="0">
                <a:solidFill>
                  <a:srgbClr val="C0562E"/>
                </a:solidFill>
                <a:latin typeface="Goudy Old Style" pitchFamily="34" charset="0"/>
                <a:ea typeface="Goudy Old Style" pitchFamily="34" charset="-122"/>
                <a:cs typeface="Goudy Old Style" pitchFamily="34" charset="-120"/>
              </a:rPr>
              <a:t>Another twenty five percent, and it can be sold</a:t>
            </a:r>
            <a:endParaRPr lang="en-US" sz="1200" dirty="0"/>
          </a:p>
        </p:txBody>
      </p:sp>
      <p:sp>
        <p:nvSpPr>
          <p:cNvPr id="18" name="Text 16"/>
          <p:cNvSpPr txBox="1"/>
          <p:nvPr/>
        </p:nvSpPr>
        <p:spPr>
          <a:xfrm>
            <a:off x="5349240" y="4169664"/>
            <a:ext cx="5760720" cy="685800"/>
          </a:xfrm>
          <a:prstGeom prst="rect">
            <a:avLst/>
          </a:prstGeom>
          <a:noFill/>
          <a:ln/>
        </p:spPr>
        <p:txBody>
          <a:bodyPr wrap="square" lIns="0" tIns="0" rIns="0" bIns="0" rtlCol="0" anchor="ctr"/>
          <a:lstStyle/>
          <a:p>
            <a:pPr marL="0" indent="0">
              <a:lnSpc>
                <a:spcPct val="115000"/>
              </a:lnSpc>
              <a:buNone/>
            </a:pPr>
            <a:r>
              <a:rPr lang="en-US" sz="1250" dirty="0">
                <a:solidFill>
                  <a:srgbClr val="5E7176"/>
                </a:solidFill>
                <a:latin typeface="Goudy Old Style" pitchFamily="34" charset="0"/>
                <a:ea typeface="Goudy Old Style" pitchFamily="34" charset="-122"/>
                <a:cs typeface="Goudy Old Style" pitchFamily="34" charset="-120"/>
              </a:rPr>
              <a:t>Texas adds a credit worth twenty five percent of the same costs. A small fund that owes little tax can sell it to somebody who does, which turns it into cash for the project.</a:t>
            </a:r>
            <a:endParaRPr lang="en-US" sz="1250" dirty="0"/>
          </a:p>
        </p:txBody>
      </p:sp>
      <p:sp>
        <p:nvSpPr>
          <p:cNvPr id="19" name="Shape 17"/>
          <p:cNvSpPr/>
          <p:nvPr/>
        </p:nvSpPr>
        <p:spPr>
          <a:xfrm>
            <a:off x="777240" y="5065776"/>
            <a:ext cx="10607040" cy="914400"/>
          </a:xfrm>
          <a:prstGeom prst="roundRect">
            <a:avLst>
              <a:gd name="adj" fmla="val 6000"/>
            </a:avLst>
          </a:prstGeom>
          <a:solidFill>
            <a:srgbClr val="FAEBE3"/>
          </a:solidFill>
          <a:ln w="12700">
            <a:solidFill>
              <a:srgbClr val="FAEBE3"/>
            </a:solidFill>
            <a:prstDash val="solid"/>
          </a:ln>
        </p:spPr>
        <p:txBody>
          <a:bodyPr/>
          <a:lstStyle/>
          <a:p>
            <a:endParaRPr/>
          </a:p>
        </p:txBody>
      </p:sp>
      <p:sp>
        <p:nvSpPr>
          <p:cNvPr id="20" name="Shape 18"/>
          <p:cNvSpPr/>
          <p:nvPr/>
        </p:nvSpPr>
        <p:spPr>
          <a:xfrm>
            <a:off x="777240" y="5065776"/>
            <a:ext cx="91440" cy="914400"/>
          </a:xfrm>
          <a:prstGeom prst="rect">
            <a:avLst/>
          </a:prstGeom>
          <a:solidFill>
            <a:srgbClr val="C0562E"/>
          </a:solidFill>
          <a:ln w="12700">
            <a:solidFill>
              <a:srgbClr val="C0562E"/>
            </a:solidFill>
            <a:prstDash val="solid"/>
          </a:ln>
        </p:spPr>
        <p:txBody>
          <a:bodyPr/>
          <a:lstStyle/>
          <a:p>
            <a:endParaRPr/>
          </a:p>
        </p:txBody>
      </p:sp>
      <p:sp>
        <p:nvSpPr>
          <p:cNvPr id="21" name="Text 19"/>
          <p:cNvSpPr txBox="1"/>
          <p:nvPr/>
        </p:nvSpPr>
        <p:spPr>
          <a:xfrm>
            <a:off x="1143000" y="5184648"/>
            <a:ext cx="3931920" cy="384048"/>
          </a:xfrm>
          <a:prstGeom prst="rect">
            <a:avLst/>
          </a:prstGeom>
          <a:noFill/>
          <a:ln/>
        </p:spPr>
        <p:txBody>
          <a:bodyPr wrap="square" lIns="0" tIns="0" rIns="0" bIns="0" rtlCol="0" anchor="ctr"/>
          <a:lstStyle/>
          <a:p>
            <a:pPr marL="0" indent="0">
              <a:buNone/>
            </a:pPr>
            <a:r>
              <a:rPr lang="en-US" sz="1550" b="1" dirty="0">
                <a:solidFill>
                  <a:srgbClr val="0E2E35"/>
                </a:solidFill>
                <a:latin typeface="Goudy Old Style" pitchFamily="34" charset="0"/>
                <a:ea typeface="Goudy Old Style" pitchFamily="34" charset="-122"/>
                <a:cs typeface="Goudy Old Style" pitchFamily="34" charset="-120"/>
              </a:rPr>
              <a:t>The City's own tax freeze</a:t>
            </a:r>
            <a:endParaRPr lang="en-US" sz="1550" dirty="0"/>
          </a:p>
        </p:txBody>
      </p:sp>
      <p:sp>
        <p:nvSpPr>
          <p:cNvPr id="22" name="Text 20"/>
          <p:cNvSpPr txBox="1"/>
          <p:nvPr/>
        </p:nvSpPr>
        <p:spPr>
          <a:xfrm>
            <a:off x="1143000" y="5568696"/>
            <a:ext cx="3931920" cy="310896"/>
          </a:xfrm>
          <a:prstGeom prst="rect">
            <a:avLst/>
          </a:prstGeom>
          <a:noFill/>
          <a:ln/>
        </p:spPr>
        <p:txBody>
          <a:bodyPr wrap="square" lIns="0" tIns="0" rIns="0" bIns="0" rtlCol="0" anchor="ctr"/>
          <a:lstStyle/>
          <a:p>
            <a:pPr marL="0" indent="0">
              <a:buNone/>
            </a:pPr>
            <a:r>
              <a:rPr lang="en-US" sz="1200" i="1" dirty="0">
                <a:solidFill>
                  <a:srgbClr val="C0562E"/>
                </a:solidFill>
                <a:latin typeface="Goudy Old Style" pitchFamily="34" charset="0"/>
                <a:ea typeface="Goudy Old Style" pitchFamily="34" charset="-122"/>
                <a:cs typeface="Goudy Old Style" pitchFamily="34" charset="-120"/>
              </a:rPr>
              <a:t>Ten years, already on the books</a:t>
            </a:r>
            <a:endParaRPr lang="en-US" sz="1200" dirty="0"/>
          </a:p>
        </p:txBody>
      </p:sp>
      <p:sp>
        <p:nvSpPr>
          <p:cNvPr id="23" name="Text 21"/>
          <p:cNvSpPr txBox="1"/>
          <p:nvPr/>
        </p:nvSpPr>
        <p:spPr>
          <a:xfrm>
            <a:off x="5349240" y="5202936"/>
            <a:ext cx="5760720" cy="685800"/>
          </a:xfrm>
          <a:prstGeom prst="rect">
            <a:avLst/>
          </a:prstGeom>
          <a:noFill/>
          <a:ln/>
        </p:spPr>
        <p:txBody>
          <a:bodyPr wrap="square" lIns="0" tIns="0" rIns="0" bIns="0" rtlCol="0" anchor="ctr"/>
          <a:lstStyle/>
          <a:p>
            <a:pPr marL="0" indent="0">
              <a:lnSpc>
                <a:spcPct val="115000"/>
              </a:lnSpc>
              <a:buNone/>
            </a:pPr>
            <a:r>
              <a:rPr lang="en-US" sz="1250" dirty="0">
                <a:solidFill>
                  <a:srgbClr val="5E7176"/>
                </a:solidFill>
                <a:latin typeface="Goudy Old Style" pitchFamily="34" charset="0"/>
                <a:ea typeface="Goudy Old Style" pitchFamily="34" charset="-122"/>
                <a:cs typeface="Goudy Old Style" pitchFamily="34" charset="-120"/>
              </a:rPr>
              <a:t>Galveston already freezes City taxes for ten years when an owner puts at least half the building's value into a rehabilitation. We do not have to create this one. We have to use it.</a:t>
            </a:r>
            <a:endParaRPr lang="en-US" sz="1250" dirty="0"/>
          </a:p>
        </p:txBody>
      </p:sp>
      <p:sp>
        <p:nvSpPr>
          <p:cNvPr id="24" name="Text 22"/>
          <p:cNvSpPr txBox="1"/>
          <p:nvPr/>
        </p:nvSpPr>
        <p:spPr>
          <a:xfrm>
            <a:off x="777240" y="6053328"/>
            <a:ext cx="10607040" cy="384048"/>
          </a:xfrm>
          <a:prstGeom prst="rect">
            <a:avLst/>
          </a:prstGeom>
          <a:noFill/>
          <a:ln/>
        </p:spPr>
        <p:txBody>
          <a:bodyPr wrap="square" lIns="0" tIns="0" rIns="0" bIns="0" rtlCol="0" anchor="ctr"/>
          <a:lstStyle/>
          <a:p>
            <a:pPr marL="0" indent="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Nomination date and the November 28 certification estimate from the </a:t>
            </a:r>
            <a:r>
              <a:rPr lang="en-US" sz="1000" i="1" dirty="0">
                <a:solidFill>
                  <a:srgbClr val="C0562E"/>
                </a:solidFill>
                <a:latin typeface="Goudy Old Style" pitchFamily="34" charset="0"/>
                <a:ea typeface="Goudy Old Style" pitchFamily="34" charset="-122"/>
                <a:cs typeface="Goudy Old Style" pitchFamily="34" charset="-120"/>
              </a:rPr>
              <a:t>Governor's office</a:t>
            </a:r>
            <a:r>
              <a:rPr lang="en-US" sz="1000" i="1" dirty="0">
                <a:solidFill>
                  <a:srgbClr val="8A9A9E"/>
                </a:solidFill>
                <a:latin typeface="Goudy Old Style" pitchFamily="34" charset="0"/>
                <a:ea typeface="Goudy Old Style" pitchFamily="34" charset="-122"/>
                <a:cs typeface="Goudy Old Style" pitchFamily="34" charset="-120"/>
              </a:rPr>
              <a:t>. Federal credit at </a:t>
            </a:r>
            <a:r>
              <a:rPr lang="en-US" sz="1000" i="1" dirty="0">
                <a:solidFill>
                  <a:srgbClr val="C0562E"/>
                </a:solidFill>
                <a:latin typeface="Goudy Old Style" pitchFamily="34" charset="0"/>
                <a:ea typeface="Goudy Old Style" pitchFamily="34" charset="-122"/>
                <a:cs typeface="Goudy Old Style" pitchFamily="34" charset="-120"/>
              </a:rPr>
              <a:t>26 U.S.C. 47</a:t>
            </a:r>
            <a:r>
              <a:rPr lang="en-US" sz="1000" i="1" dirty="0">
                <a:solidFill>
                  <a:srgbClr val="8A9A9E"/>
                </a:solidFill>
                <a:latin typeface="Goudy Old Style" pitchFamily="34" charset="0"/>
                <a:ea typeface="Goudy Old Style" pitchFamily="34" charset="-122"/>
                <a:cs typeface="Goudy Old Style" pitchFamily="34" charset="-120"/>
              </a:rPr>
              <a:t>, state credit at </a:t>
            </a:r>
            <a:r>
              <a:rPr lang="en-US" sz="1000" i="1" dirty="0">
                <a:solidFill>
                  <a:srgbClr val="C0562E"/>
                </a:solidFill>
                <a:latin typeface="Goudy Old Style" pitchFamily="34" charset="0"/>
                <a:ea typeface="Goudy Old Style" pitchFamily="34" charset="-122"/>
                <a:cs typeface="Goudy Old Style" pitchFamily="34" charset="-120"/>
              </a:rPr>
              <a:t>Texas Tax Code Chapter 172</a:t>
            </a:r>
            <a:r>
              <a:rPr lang="en-US" sz="1000" i="1" dirty="0">
                <a:solidFill>
                  <a:srgbClr val="8A9A9E"/>
                </a:solidFill>
                <a:latin typeface="Goudy Old Style" pitchFamily="34" charset="0"/>
                <a:ea typeface="Goudy Old Style" pitchFamily="34" charset="-122"/>
                <a:cs typeface="Goudy Old Style" pitchFamily="34" charset="-120"/>
              </a:rPr>
              <a:t>, the freeze at </a:t>
            </a:r>
            <a:r>
              <a:rPr lang="en-US" sz="1000" i="1" dirty="0">
                <a:solidFill>
                  <a:srgbClr val="C0562E"/>
                </a:solidFill>
                <a:latin typeface="Goudy Old Style" pitchFamily="34" charset="0"/>
                <a:ea typeface="Goudy Old Style" pitchFamily="34" charset="-122"/>
                <a:cs typeface="Goudy Old Style" pitchFamily="34" charset="-120"/>
              </a:rPr>
              <a:t>the City of Galveston</a:t>
            </a:r>
            <a:r>
              <a:rPr lang="en-US" sz="1000" i="1" dirty="0">
                <a:solidFill>
                  <a:srgbClr val="8A9A9E"/>
                </a:solidFill>
                <a:latin typeface="Goudy Old Style" pitchFamily="34" charset="0"/>
                <a:ea typeface="Goudy Old Style" pitchFamily="34" charset="-122"/>
                <a:cs typeface="Goudy Old Style" pitchFamily="34" charset="-120"/>
              </a:rPr>
              <a:t>. Each one carries conditions. None is automatic. This is research, not tax advice.</a:t>
            </a:r>
            <a:endParaRPr lang="en-US" sz="1000" dirty="0"/>
          </a:p>
        </p:txBody>
      </p:sp>
      <p:sp>
        <p:nvSpPr>
          <p:cNvPr id="25"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8C99A0"/>
                </a:solidFill>
                <a:latin typeface="Goudy Old Style"/>
              </a:rPr>
              <a:t>© 2026 Raymond Arce  ·  Concept first published September 25, 2026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E2E35"/>
        </a:solidFill>
        <a:effectLst/>
      </p:bgPr>
    </p:bg>
    <p:spTree>
      <p:nvGrpSpPr>
        <p:cNvPr id="1" name=""/>
        <p:cNvGrpSpPr/>
        <p:nvPr/>
      </p:nvGrpSpPr>
      <p:grpSpPr>
        <a:xfrm>
          <a:off x="0" y="0"/>
          <a:ext cx="0" cy="0"/>
          <a:chOff x="0" y="0"/>
          <a:chExt cx="0" cy="0"/>
        </a:xfrm>
      </p:grpSpPr>
      <p:sp>
        <p:nvSpPr>
          <p:cNvPr id="2" name="Shape 0"/>
          <p:cNvSpPr/>
          <p:nvPr/>
        </p:nvSpPr>
        <p:spPr>
          <a:xfrm>
            <a:off x="6473952" y="1252728"/>
            <a:ext cx="4709160" cy="4754880"/>
          </a:xfrm>
          <a:prstGeom prst="rect">
            <a:avLst/>
          </a:prstGeom>
          <a:solidFill>
            <a:srgbClr val="C0562E"/>
          </a:solidFill>
          <a:ln w="12700">
            <a:solidFill>
              <a:srgbClr val="333333"/>
            </a:solidFill>
            <a:prstDash val="solid"/>
          </a:ln>
        </p:spPr>
        <p:txBody>
          <a:bodyPr/>
          <a:lstStyle/>
          <a:p>
            <a:endParaRPr/>
          </a:p>
        </p:txBody>
      </p:sp>
      <p:sp>
        <p:nvSpPr>
          <p:cNvPr id="4" name="Shape 1"/>
          <p:cNvSpPr/>
          <p:nvPr/>
        </p:nvSpPr>
        <p:spPr>
          <a:xfrm>
            <a:off x="777240" y="1847088"/>
            <a:ext cx="91440" cy="475488"/>
          </a:xfrm>
          <a:prstGeom prst="rect">
            <a:avLst/>
          </a:prstGeom>
          <a:solidFill>
            <a:srgbClr val="C0562E"/>
          </a:solidFill>
          <a:ln w="12700">
            <a:solidFill>
              <a:srgbClr val="333333"/>
            </a:solidFill>
            <a:prstDash val="solid"/>
          </a:ln>
        </p:spPr>
        <p:txBody>
          <a:bodyPr/>
          <a:lstStyle/>
          <a:p>
            <a:endParaRPr/>
          </a:p>
        </p:txBody>
      </p:sp>
      <p:sp>
        <p:nvSpPr>
          <p:cNvPr id="5" name="Text 2"/>
          <p:cNvSpPr txBox="1"/>
          <p:nvPr/>
        </p:nvSpPr>
        <p:spPr>
          <a:xfrm>
            <a:off x="1115568" y="1883664"/>
            <a:ext cx="4572000" cy="292608"/>
          </a:xfrm>
          <a:prstGeom prst="rect">
            <a:avLst/>
          </a:prstGeom>
          <a:noFill/>
          <a:ln/>
        </p:spPr>
        <p:txBody>
          <a:bodyPr wrap="square" lIns="0" tIns="0" rIns="0" bIns="0" rtlCol="0" anchor="ctr"/>
          <a:lstStyle/>
          <a:p>
            <a:pPr marL="0" indent="0">
              <a:buNone/>
            </a:pPr>
            <a:r>
              <a:rPr lang="en-US" sz="1200" b="1" kern="0" spc="240" dirty="0">
                <a:solidFill>
                  <a:srgbClr val="E2D3B3"/>
                </a:solidFill>
                <a:latin typeface="Goudy Old Style" pitchFamily="34" charset="0"/>
                <a:ea typeface="Goudy Old Style" pitchFamily="34" charset="-122"/>
                <a:cs typeface="Goudy Old Style" pitchFamily="34" charset="-120"/>
              </a:rPr>
              <a:t>LEG THREE</a:t>
            </a:r>
            <a:endParaRPr lang="en-US" sz="1200" dirty="0"/>
          </a:p>
        </p:txBody>
      </p:sp>
      <p:sp>
        <p:nvSpPr>
          <p:cNvPr id="6" name="Text 3"/>
          <p:cNvSpPr txBox="1"/>
          <p:nvPr/>
        </p:nvSpPr>
        <p:spPr>
          <a:xfrm>
            <a:off x="777240" y="2487168"/>
            <a:ext cx="5349240" cy="1554480"/>
          </a:xfrm>
          <a:prstGeom prst="rect">
            <a:avLst/>
          </a:prstGeom>
          <a:noFill/>
          <a:ln/>
        </p:spPr>
        <p:txBody>
          <a:bodyPr wrap="square" lIns="0" tIns="0" rIns="0" bIns="0" rtlCol="0" anchor="ctr"/>
          <a:lstStyle/>
          <a:p>
            <a:pPr marL="0" indent="0">
              <a:lnSpc>
                <a:spcPct val="105000"/>
              </a:lnSpc>
              <a:buNone/>
            </a:pPr>
            <a:r>
              <a:rPr lang="en-US" sz="3300" b="1" dirty="0">
                <a:solidFill>
                  <a:srgbClr val="FFFFFF"/>
                </a:solidFill>
                <a:latin typeface="Goudy Old Style" pitchFamily="34" charset="0"/>
                <a:ea typeface="Goudy Old Style" pitchFamily="34" charset="-122"/>
                <a:cs typeface="Goudy Old Style" pitchFamily="34" charset="-120"/>
              </a:rPr>
              <a:t>The project.</a:t>
            </a:r>
            <a:endParaRPr lang="en-US" sz="3300" dirty="0"/>
          </a:p>
        </p:txBody>
      </p:sp>
      <p:sp>
        <p:nvSpPr>
          <p:cNvPr id="7" name="Text 4"/>
          <p:cNvSpPr txBox="1"/>
          <p:nvPr/>
        </p:nvSpPr>
        <p:spPr>
          <a:xfrm>
            <a:off x="777240" y="3950208"/>
            <a:ext cx="5212080" cy="1554480"/>
          </a:xfrm>
          <a:prstGeom prst="rect">
            <a:avLst/>
          </a:prstGeom>
          <a:noFill/>
          <a:ln/>
        </p:spPr>
        <p:txBody>
          <a:bodyPr wrap="square" lIns="0" tIns="0" rIns="0" bIns="0" rtlCol="0" anchor="ctr"/>
          <a:lstStyle/>
          <a:p>
            <a:pPr marL="0" indent="0">
              <a:lnSpc>
                <a:spcPct val="122000"/>
              </a:lnSpc>
              <a:buNone/>
            </a:pPr>
            <a:r>
              <a:rPr lang="en-US" sz="1500" dirty="0">
                <a:solidFill>
                  <a:srgbClr val="C7D6D9"/>
                </a:solidFill>
                <a:latin typeface="Goudy Old Style" pitchFamily="34" charset="0"/>
                <a:ea typeface="Goudy Old Style" pitchFamily="34" charset="-122"/>
                <a:cs typeface="Goudy Old Style" pitchFamily="34" charset="-120"/>
              </a:rPr>
              <a:t>A fund with no building is a bank account. Pick the building first, then raise the money against it.</a:t>
            </a:r>
            <a:endParaRPr lang="en-US" sz="1500" dirty="0"/>
          </a:p>
        </p:txBody>
      </p:sp>
      <p:pic>
        <p:nvPicPr>
          <p:cNvPr id="9" name="Picture 8">
            <a:extLst>
              <a:ext uri="{FF2B5EF4-FFF2-40B4-BE49-F238E27FC236}">
                <a16:creationId xmlns:a16="http://schemas.microsoft.com/office/drawing/2014/main" id="{7A674A58-755D-2241-05D4-D822222C0016}"/>
              </a:ext>
            </a:extLst>
          </p:cNvPr>
          <p:cNvPicPr>
            <a:picLocks noChangeAspect="1"/>
          </p:cNvPicPr>
          <p:nvPr/>
        </p:nvPicPr>
        <p:blipFill>
          <a:blip r:embed="rId2"/>
          <a:stretch>
            <a:fillRect/>
          </a:stretch>
        </p:blipFill>
        <p:spPr>
          <a:xfrm>
            <a:off x="7428357" y="2453830"/>
            <a:ext cx="2800350" cy="2352675"/>
          </a:xfrm>
          <a:prstGeom prst="rect">
            <a:avLst/>
          </a:prstGeom>
        </p:spPr>
      </p:pic>
      <p:sp>
        <p:nvSpPr>
          <p:cNvPr id="10"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B8C4CC"/>
                </a:solidFill>
                <a:latin typeface="Goudy Old Style"/>
              </a:rPr>
              <a:t>© 2026 Raymond Arce  ·  Concept first published September 25, 2026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LEG THREE</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Building, builder, grocer, steward.</a:t>
            </a:r>
            <a:endParaRPr lang="en-US" sz="3800" dirty="0"/>
          </a:p>
        </p:txBody>
      </p:sp>
      <p:sp>
        <p:nvSpPr>
          <p:cNvPr id="4" name="Shape 2"/>
          <p:cNvSpPr/>
          <p:nvPr/>
        </p:nvSpPr>
        <p:spPr>
          <a:xfrm>
            <a:off x="777240" y="1965960"/>
            <a:ext cx="10607040" cy="896112"/>
          </a:xfrm>
          <a:prstGeom prst="roundRect">
            <a:avLst>
              <a:gd name="adj" fmla="val 6122"/>
            </a:avLst>
          </a:prstGeom>
          <a:solidFill>
            <a:srgbClr val="E4EFF0"/>
          </a:solidFill>
          <a:ln w="12700">
            <a:solidFill>
              <a:srgbClr val="E4EFF0"/>
            </a:solidFill>
            <a:prstDash val="solid"/>
          </a:ln>
        </p:spPr>
        <p:txBody>
          <a:bodyPr/>
          <a:lstStyle/>
          <a:p>
            <a:endParaRPr/>
          </a:p>
        </p:txBody>
      </p:sp>
      <p:sp>
        <p:nvSpPr>
          <p:cNvPr id="5" name="Shape 3"/>
          <p:cNvSpPr/>
          <p:nvPr/>
        </p:nvSpPr>
        <p:spPr>
          <a:xfrm>
            <a:off x="777240" y="1965960"/>
            <a:ext cx="91440" cy="896112"/>
          </a:xfrm>
          <a:prstGeom prst="rect">
            <a:avLst/>
          </a:prstGeom>
          <a:solidFill>
            <a:srgbClr val="2E7D8A"/>
          </a:solidFill>
          <a:ln w="12700">
            <a:solidFill>
              <a:srgbClr val="2E7D8A"/>
            </a:solidFill>
            <a:prstDash val="solid"/>
          </a:ln>
        </p:spPr>
        <p:txBody>
          <a:bodyPr/>
          <a:lstStyle/>
          <a:p>
            <a:endParaRPr/>
          </a:p>
        </p:txBody>
      </p:sp>
      <p:sp>
        <p:nvSpPr>
          <p:cNvPr id="6" name="Shape 4"/>
          <p:cNvSpPr/>
          <p:nvPr/>
        </p:nvSpPr>
        <p:spPr>
          <a:xfrm>
            <a:off x="1143000" y="2240280"/>
            <a:ext cx="347472" cy="347472"/>
          </a:xfrm>
          <a:prstGeom prst="ellipse">
            <a:avLst/>
          </a:prstGeom>
          <a:solidFill>
            <a:srgbClr val="2E7D8A"/>
          </a:solidFill>
          <a:ln/>
        </p:spPr>
        <p:txBody>
          <a:bodyPr/>
          <a:lstStyle/>
          <a:p>
            <a:endParaRPr/>
          </a:p>
        </p:txBody>
      </p:sp>
      <p:sp>
        <p:nvSpPr>
          <p:cNvPr id="7" name="Text 5"/>
          <p:cNvSpPr txBox="1"/>
          <p:nvPr/>
        </p:nvSpPr>
        <p:spPr>
          <a:xfrm>
            <a:off x="1691640" y="207568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One building, named early</a:t>
            </a:r>
            <a:endParaRPr lang="en-US" sz="1700" dirty="0"/>
          </a:p>
        </p:txBody>
      </p:sp>
      <p:sp>
        <p:nvSpPr>
          <p:cNvPr id="8" name="Text 6"/>
          <p:cNvSpPr txBox="1"/>
          <p:nvPr/>
        </p:nvSpPr>
        <p:spPr>
          <a:xfrm>
            <a:off x="5029200" y="208483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People do not invest in a concept. They invest in an address they drive past. Federal crowdfunding rules also shut out a fund with no specific plan.</a:t>
            </a:r>
            <a:endParaRPr lang="en-US" sz="1300" dirty="0"/>
          </a:p>
        </p:txBody>
      </p:sp>
      <p:sp>
        <p:nvSpPr>
          <p:cNvPr id="9" name="Shape 7"/>
          <p:cNvSpPr/>
          <p:nvPr/>
        </p:nvSpPr>
        <p:spPr>
          <a:xfrm>
            <a:off x="777240" y="2971800"/>
            <a:ext cx="10607040" cy="896112"/>
          </a:xfrm>
          <a:prstGeom prst="roundRect">
            <a:avLst>
              <a:gd name="adj" fmla="val 6122"/>
            </a:avLst>
          </a:prstGeom>
          <a:solidFill>
            <a:srgbClr val="F7EFDF"/>
          </a:solidFill>
          <a:ln w="12700">
            <a:solidFill>
              <a:srgbClr val="F7EFDF"/>
            </a:solidFill>
            <a:prstDash val="solid"/>
          </a:ln>
        </p:spPr>
        <p:txBody>
          <a:bodyPr/>
          <a:lstStyle/>
          <a:p>
            <a:endParaRPr/>
          </a:p>
        </p:txBody>
      </p:sp>
      <p:sp>
        <p:nvSpPr>
          <p:cNvPr id="10" name="Shape 8"/>
          <p:cNvSpPr/>
          <p:nvPr/>
        </p:nvSpPr>
        <p:spPr>
          <a:xfrm>
            <a:off x="777240" y="2971800"/>
            <a:ext cx="91440" cy="896112"/>
          </a:xfrm>
          <a:prstGeom prst="rect">
            <a:avLst/>
          </a:prstGeom>
          <a:solidFill>
            <a:srgbClr val="C08A2E"/>
          </a:solidFill>
          <a:ln w="12700">
            <a:solidFill>
              <a:srgbClr val="C08A2E"/>
            </a:solidFill>
            <a:prstDash val="solid"/>
          </a:ln>
        </p:spPr>
        <p:txBody>
          <a:bodyPr/>
          <a:lstStyle/>
          <a:p>
            <a:endParaRPr/>
          </a:p>
        </p:txBody>
      </p:sp>
      <p:sp>
        <p:nvSpPr>
          <p:cNvPr id="11" name="Shape 9"/>
          <p:cNvSpPr/>
          <p:nvPr/>
        </p:nvSpPr>
        <p:spPr>
          <a:xfrm>
            <a:off x="1143000" y="3246120"/>
            <a:ext cx="347472" cy="347472"/>
          </a:xfrm>
          <a:prstGeom prst="ellipse">
            <a:avLst/>
          </a:prstGeom>
          <a:solidFill>
            <a:srgbClr val="C08A2E"/>
          </a:solidFill>
          <a:ln/>
        </p:spPr>
        <p:txBody>
          <a:bodyPr/>
          <a:lstStyle/>
          <a:p>
            <a:endParaRPr/>
          </a:p>
        </p:txBody>
      </p:sp>
      <p:sp>
        <p:nvSpPr>
          <p:cNvPr id="12" name="Text 10"/>
          <p:cNvSpPr txBox="1"/>
          <p:nvPr/>
        </p:nvSpPr>
        <p:spPr>
          <a:xfrm>
            <a:off x="1691640" y="308152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A builder who has done this</a:t>
            </a:r>
            <a:endParaRPr lang="en-US" sz="1700" dirty="0"/>
          </a:p>
        </p:txBody>
      </p:sp>
      <p:sp>
        <p:nvSpPr>
          <p:cNvPr id="13" name="Text 11"/>
          <p:cNvSpPr txBox="1"/>
          <p:nvPr/>
        </p:nvSpPr>
        <p:spPr>
          <a:xfrm>
            <a:off x="5029200" y="309067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A fund is not a builder. A Brookings researcher said it plainly at the conference here: running a fund is not the same thing as being the general partner, the one who actually builds.</a:t>
            </a:r>
            <a:endParaRPr lang="en-US" sz="1300" dirty="0"/>
          </a:p>
        </p:txBody>
      </p:sp>
      <p:sp>
        <p:nvSpPr>
          <p:cNvPr id="14" name="Shape 12"/>
          <p:cNvSpPr/>
          <p:nvPr/>
        </p:nvSpPr>
        <p:spPr>
          <a:xfrm>
            <a:off x="777240" y="3977640"/>
            <a:ext cx="10607040" cy="896112"/>
          </a:xfrm>
          <a:prstGeom prst="roundRect">
            <a:avLst>
              <a:gd name="adj" fmla="val 6122"/>
            </a:avLst>
          </a:prstGeom>
          <a:solidFill>
            <a:srgbClr val="FAEBE3"/>
          </a:solidFill>
          <a:ln w="12700">
            <a:solidFill>
              <a:srgbClr val="FAEBE3"/>
            </a:solidFill>
            <a:prstDash val="solid"/>
          </a:ln>
        </p:spPr>
        <p:txBody>
          <a:bodyPr/>
          <a:lstStyle/>
          <a:p>
            <a:endParaRPr/>
          </a:p>
        </p:txBody>
      </p:sp>
      <p:sp>
        <p:nvSpPr>
          <p:cNvPr id="15" name="Shape 13"/>
          <p:cNvSpPr/>
          <p:nvPr/>
        </p:nvSpPr>
        <p:spPr>
          <a:xfrm>
            <a:off x="777240" y="3977640"/>
            <a:ext cx="91440" cy="896112"/>
          </a:xfrm>
          <a:prstGeom prst="rect">
            <a:avLst/>
          </a:prstGeom>
          <a:solidFill>
            <a:srgbClr val="C0562E"/>
          </a:solidFill>
          <a:ln w="12700">
            <a:solidFill>
              <a:srgbClr val="C0562E"/>
            </a:solidFill>
            <a:prstDash val="solid"/>
          </a:ln>
        </p:spPr>
        <p:txBody>
          <a:bodyPr/>
          <a:lstStyle/>
          <a:p>
            <a:endParaRPr/>
          </a:p>
        </p:txBody>
      </p:sp>
      <p:sp>
        <p:nvSpPr>
          <p:cNvPr id="16" name="Shape 14"/>
          <p:cNvSpPr/>
          <p:nvPr/>
        </p:nvSpPr>
        <p:spPr>
          <a:xfrm>
            <a:off x="1143000" y="4251960"/>
            <a:ext cx="347472" cy="347472"/>
          </a:xfrm>
          <a:prstGeom prst="ellipse">
            <a:avLst/>
          </a:prstGeom>
          <a:solidFill>
            <a:srgbClr val="C0562E"/>
          </a:solidFill>
          <a:ln/>
        </p:spPr>
        <p:txBody>
          <a:bodyPr/>
          <a:lstStyle/>
          <a:p>
            <a:endParaRPr/>
          </a:p>
        </p:txBody>
      </p:sp>
      <p:sp>
        <p:nvSpPr>
          <p:cNvPr id="17" name="Text 15"/>
          <p:cNvSpPr txBox="1"/>
          <p:nvPr/>
        </p:nvSpPr>
        <p:spPr>
          <a:xfrm>
            <a:off x="1691640" y="408736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A grocer who wants the space</a:t>
            </a:r>
            <a:endParaRPr lang="en-US" sz="1700" dirty="0"/>
          </a:p>
        </p:txBody>
      </p:sp>
      <p:sp>
        <p:nvSpPr>
          <p:cNvPr id="18" name="Text 16"/>
          <p:cNvSpPr txBox="1"/>
          <p:nvPr/>
        </p:nvSpPr>
        <p:spPr>
          <a:xfrm>
            <a:off x="5029200" y="409651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The store is the whole point. No tenant, no groceries, and no return for the people who put money in. The tenant gets found before the money is raised, not after.</a:t>
            </a:r>
            <a:endParaRPr lang="en-US" sz="1300" dirty="0"/>
          </a:p>
        </p:txBody>
      </p:sp>
      <p:sp>
        <p:nvSpPr>
          <p:cNvPr id="19" name="Shape 17"/>
          <p:cNvSpPr/>
          <p:nvPr/>
        </p:nvSpPr>
        <p:spPr>
          <a:xfrm>
            <a:off x="777240" y="4983480"/>
            <a:ext cx="10607040" cy="896112"/>
          </a:xfrm>
          <a:prstGeom prst="roundRect">
            <a:avLst>
              <a:gd name="adj" fmla="val 6122"/>
            </a:avLst>
          </a:prstGeom>
          <a:solidFill>
            <a:srgbClr val="E4EFF0"/>
          </a:solidFill>
          <a:ln w="12700">
            <a:solidFill>
              <a:srgbClr val="E4EFF0"/>
            </a:solidFill>
            <a:prstDash val="solid"/>
          </a:ln>
        </p:spPr>
        <p:txBody>
          <a:bodyPr/>
          <a:lstStyle/>
          <a:p>
            <a:endParaRPr/>
          </a:p>
        </p:txBody>
      </p:sp>
      <p:sp>
        <p:nvSpPr>
          <p:cNvPr id="20" name="Shape 18"/>
          <p:cNvSpPr/>
          <p:nvPr/>
        </p:nvSpPr>
        <p:spPr>
          <a:xfrm>
            <a:off x="777240" y="4983480"/>
            <a:ext cx="91440" cy="896112"/>
          </a:xfrm>
          <a:prstGeom prst="rect">
            <a:avLst/>
          </a:prstGeom>
          <a:solidFill>
            <a:srgbClr val="2E7D8A"/>
          </a:solidFill>
          <a:ln w="12700">
            <a:solidFill>
              <a:srgbClr val="2E7D8A"/>
            </a:solidFill>
            <a:prstDash val="solid"/>
          </a:ln>
        </p:spPr>
        <p:txBody>
          <a:bodyPr/>
          <a:lstStyle/>
          <a:p>
            <a:endParaRPr/>
          </a:p>
        </p:txBody>
      </p:sp>
      <p:sp>
        <p:nvSpPr>
          <p:cNvPr id="21" name="Shape 19"/>
          <p:cNvSpPr/>
          <p:nvPr/>
        </p:nvSpPr>
        <p:spPr>
          <a:xfrm>
            <a:off x="1143000" y="5257800"/>
            <a:ext cx="347472" cy="347472"/>
          </a:xfrm>
          <a:prstGeom prst="ellipse">
            <a:avLst/>
          </a:prstGeom>
          <a:solidFill>
            <a:srgbClr val="2E7D8A"/>
          </a:solidFill>
          <a:ln/>
        </p:spPr>
        <p:txBody>
          <a:bodyPr/>
          <a:lstStyle/>
          <a:p>
            <a:endParaRPr/>
          </a:p>
        </p:txBody>
      </p:sp>
      <p:sp>
        <p:nvSpPr>
          <p:cNvPr id="22" name="Text 20"/>
          <p:cNvSpPr txBox="1"/>
          <p:nvPr/>
        </p:nvSpPr>
        <p:spPr>
          <a:xfrm>
            <a:off x="1691640" y="509320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Somebody to hold the fund</a:t>
            </a:r>
            <a:endParaRPr lang="en-US" sz="1700" dirty="0"/>
          </a:p>
        </p:txBody>
      </p:sp>
      <p:sp>
        <p:nvSpPr>
          <p:cNvPr id="23" name="Text 21"/>
          <p:cNvSpPr txBox="1"/>
          <p:nvPr/>
        </p:nvSpPr>
        <p:spPr>
          <a:xfrm>
            <a:off x="5029200" y="510235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A local nonprofit stewards it, with the investors at the table. Not the City, and not a candidate. I want this built, and I do not want to be anywhere near the checkbook.</a:t>
            </a:r>
            <a:endParaRPr lang="en-US" sz="1300" dirty="0"/>
          </a:p>
        </p:txBody>
      </p:sp>
      <p:sp>
        <p:nvSpPr>
          <p:cNvPr id="24"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8C99A0"/>
                </a:solidFill>
                <a:latin typeface="Goudy Old Style"/>
              </a:rPr>
              <a:t>© 2026 Raymond Arce  ·  Concept first published September 25, 2026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E2E35"/>
        </a:solidFill>
        <a:effectLst/>
      </p:bgPr>
    </p:bg>
    <p:spTree>
      <p:nvGrpSpPr>
        <p:cNvPr id="1" name=""/>
        <p:cNvGrpSpPr/>
        <p:nvPr/>
      </p:nvGrpSpPr>
      <p:grpSpPr>
        <a:xfrm>
          <a:off x="0" y="0"/>
          <a:ext cx="0" cy="0"/>
          <a:chOff x="0" y="0"/>
          <a:chExt cx="0" cy="0"/>
        </a:xfrm>
      </p:grpSpPr>
      <p:sp>
        <p:nvSpPr>
          <p:cNvPr id="2" name="Shape 0"/>
          <p:cNvSpPr/>
          <p:nvPr/>
        </p:nvSpPr>
        <p:spPr>
          <a:xfrm>
            <a:off x="6473952" y="1252728"/>
            <a:ext cx="4709160" cy="4754880"/>
          </a:xfrm>
          <a:prstGeom prst="rect">
            <a:avLst/>
          </a:prstGeom>
          <a:solidFill>
            <a:srgbClr val="C0562E"/>
          </a:solidFill>
          <a:ln w="12700">
            <a:solidFill>
              <a:srgbClr val="333333"/>
            </a:solidFill>
            <a:prstDash val="solid"/>
          </a:ln>
        </p:spPr>
        <p:txBody>
          <a:bodyPr/>
          <a:lstStyle/>
          <a:p>
            <a:endParaRPr/>
          </a:p>
        </p:txBody>
      </p:sp>
      <p:sp>
        <p:nvSpPr>
          <p:cNvPr id="4" name="Shape 1"/>
          <p:cNvSpPr/>
          <p:nvPr/>
        </p:nvSpPr>
        <p:spPr>
          <a:xfrm>
            <a:off x="777240" y="1847088"/>
            <a:ext cx="91440" cy="475488"/>
          </a:xfrm>
          <a:prstGeom prst="rect">
            <a:avLst/>
          </a:prstGeom>
          <a:solidFill>
            <a:srgbClr val="C0562E"/>
          </a:solidFill>
          <a:ln w="12700">
            <a:solidFill>
              <a:srgbClr val="333333"/>
            </a:solidFill>
            <a:prstDash val="solid"/>
          </a:ln>
        </p:spPr>
        <p:txBody>
          <a:bodyPr/>
          <a:lstStyle/>
          <a:p>
            <a:endParaRPr/>
          </a:p>
        </p:txBody>
      </p:sp>
      <p:sp>
        <p:nvSpPr>
          <p:cNvPr id="5" name="Text 2"/>
          <p:cNvSpPr txBox="1"/>
          <p:nvPr/>
        </p:nvSpPr>
        <p:spPr>
          <a:xfrm>
            <a:off x="1115568" y="1883664"/>
            <a:ext cx="4572000" cy="292608"/>
          </a:xfrm>
          <a:prstGeom prst="rect">
            <a:avLst/>
          </a:prstGeom>
          <a:noFill/>
          <a:ln/>
        </p:spPr>
        <p:txBody>
          <a:bodyPr wrap="square" lIns="0" tIns="0" rIns="0" bIns="0" rtlCol="0" anchor="ctr"/>
          <a:lstStyle/>
          <a:p>
            <a:pPr marL="0" indent="0">
              <a:buNone/>
            </a:pPr>
            <a:r>
              <a:rPr lang="en-US" sz="1200" b="1" kern="0" spc="240" dirty="0">
                <a:solidFill>
                  <a:srgbClr val="E2D3B3"/>
                </a:solidFill>
                <a:latin typeface="Goudy Old Style" pitchFamily="34" charset="0"/>
                <a:ea typeface="Goudy Old Style" pitchFamily="34" charset="-122"/>
                <a:cs typeface="Goudy Old Style" pitchFamily="34" charset="-120"/>
              </a:rPr>
              <a:t>LEG FOUR</a:t>
            </a:r>
            <a:endParaRPr lang="en-US" sz="1200" dirty="0"/>
          </a:p>
        </p:txBody>
      </p:sp>
      <p:sp>
        <p:nvSpPr>
          <p:cNvPr id="6" name="Text 3"/>
          <p:cNvSpPr txBox="1"/>
          <p:nvPr/>
        </p:nvSpPr>
        <p:spPr>
          <a:xfrm>
            <a:off x="777240" y="2487168"/>
            <a:ext cx="5349240" cy="1554480"/>
          </a:xfrm>
          <a:prstGeom prst="rect">
            <a:avLst/>
          </a:prstGeom>
          <a:noFill/>
          <a:ln/>
        </p:spPr>
        <p:txBody>
          <a:bodyPr wrap="square" lIns="0" tIns="0" rIns="0" bIns="0" rtlCol="0" anchor="ctr"/>
          <a:lstStyle/>
          <a:p>
            <a:pPr marL="0" indent="0">
              <a:lnSpc>
                <a:spcPct val="105000"/>
              </a:lnSpc>
              <a:buNone/>
            </a:pPr>
            <a:r>
              <a:rPr lang="en-US" sz="3300" b="1" dirty="0">
                <a:solidFill>
                  <a:srgbClr val="FFFFFF"/>
                </a:solidFill>
                <a:latin typeface="Goudy Old Style" pitchFamily="34" charset="0"/>
                <a:ea typeface="Goudy Old Style" pitchFamily="34" charset="-122"/>
                <a:cs typeface="Goudy Old Style" pitchFamily="34" charset="-120"/>
              </a:rPr>
              <a:t>The next generation.</a:t>
            </a:r>
            <a:endParaRPr lang="en-US" sz="3300" dirty="0"/>
          </a:p>
        </p:txBody>
      </p:sp>
      <p:sp>
        <p:nvSpPr>
          <p:cNvPr id="7" name="Text 4"/>
          <p:cNvSpPr txBox="1"/>
          <p:nvPr/>
        </p:nvSpPr>
        <p:spPr>
          <a:xfrm>
            <a:off x="777240" y="3950208"/>
            <a:ext cx="5212080" cy="1554480"/>
          </a:xfrm>
          <a:prstGeom prst="rect">
            <a:avLst/>
          </a:prstGeom>
          <a:noFill/>
          <a:ln/>
        </p:spPr>
        <p:txBody>
          <a:bodyPr wrap="square" lIns="0" tIns="0" rIns="0" bIns="0" rtlCol="0" anchor="ctr"/>
          <a:lstStyle/>
          <a:p>
            <a:pPr marL="0" indent="0">
              <a:lnSpc>
                <a:spcPct val="122000"/>
              </a:lnSpc>
              <a:buNone/>
            </a:pPr>
            <a:r>
              <a:rPr lang="en-US" sz="1500" dirty="0">
                <a:solidFill>
                  <a:srgbClr val="C7D6D9"/>
                </a:solidFill>
                <a:latin typeface="Goudy Old Style" pitchFamily="34" charset="0"/>
                <a:ea typeface="Goudy Old Style" pitchFamily="34" charset="-122"/>
                <a:cs typeface="Goudy Old Style" pitchFamily="34" charset="-120"/>
              </a:rPr>
              <a:t>The college system at the table, and the first investors on this island the ones who will live with the result longest.</a:t>
            </a:r>
            <a:endParaRPr lang="en-US" sz="1500" dirty="0"/>
          </a:p>
        </p:txBody>
      </p:sp>
      <p:pic>
        <p:nvPicPr>
          <p:cNvPr id="9" name="Picture 8">
            <a:extLst>
              <a:ext uri="{FF2B5EF4-FFF2-40B4-BE49-F238E27FC236}">
                <a16:creationId xmlns:a16="http://schemas.microsoft.com/office/drawing/2014/main" id="{0EF622CA-8C24-442A-A892-2D4457063CDB}"/>
              </a:ext>
            </a:extLst>
          </p:cNvPr>
          <p:cNvPicPr>
            <a:picLocks noChangeAspect="1"/>
          </p:cNvPicPr>
          <p:nvPr/>
        </p:nvPicPr>
        <p:blipFill>
          <a:blip r:embed="rId2"/>
          <a:stretch>
            <a:fillRect/>
          </a:stretch>
        </p:blipFill>
        <p:spPr>
          <a:xfrm>
            <a:off x="5490888" y="669275"/>
            <a:ext cx="6229257" cy="3507072"/>
          </a:xfrm>
          <a:prstGeom prst="rect">
            <a:avLst/>
          </a:prstGeom>
          <a:ln>
            <a:noFill/>
          </a:ln>
          <a:effectLst>
            <a:outerShdw blurRad="292100" dist="139700" dir="2700000" algn="tl" rotWithShape="0">
              <a:srgbClr val="333333">
                <a:alpha val="65000"/>
              </a:srgbClr>
            </a:outerShdw>
          </a:effectLst>
        </p:spPr>
      </p:pic>
      <p:sp>
        <p:nvSpPr>
          <p:cNvPr id="10"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B8C4CC"/>
                </a:solidFill>
                <a:latin typeface="Goudy Old Style"/>
              </a:rPr>
              <a:t>© 2026 Raymond Arce  ·  Concept first published September 25, 2026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LEG FOUR</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A hundred dollars and a lesson.</a:t>
            </a:r>
            <a:endParaRPr lang="en-US" sz="3800" dirty="0"/>
          </a:p>
        </p:txBody>
      </p:sp>
      <p:sp>
        <p:nvSpPr>
          <p:cNvPr id="4" name="Text 2"/>
          <p:cNvSpPr txBox="1"/>
          <p:nvPr/>
        </p:nvSpPr>
        <p:spPr>
          <a:xfrm>
            <a:off x="777240" y="1874520"/>
            <a:ext cx="10515600" cy="502920"/>
          </a:xfrm>
          <a:prstGeom prst="rect">
            <a:avLst/>
          </a:prstGeom>
          <a:noFill/>
          <a:ln/>
        </p:spPr>
        <p:txBody>
          <a:bodyPr wrap="square" lIns="0" tIns="0" rIns="0" bIns="0" rtlCol="0" anchor="ctr"/>
          <a:lstStyle/>
          <a:p>
            <a:pPr marL="0" indent="0">
              <a:lnSpc>
                <a:spcPct val="115000"/>
              </a:lnSpc>
              <a:buNone/>
            </a:pPr>
            <a:r>
              <a:rPr lang="en-US" sz="1700" dirty="0">
                <a:solidFill>
                  <a:srgbClr val="5E7176"/>
                </a:solidFill>
                <a:latin typeface="Goudy Old Style" pitchFamily="34" charset="0"/>
                <a:ea typeface="Goudy Old Style" pitchFamily="34" charset="-122"/>
                <a:cs typeface="Goudy Old Style" pitchFamily="34" charset="-120"/>
              </a:rPr>
              <a:t>The first thing a young islander ever owns could be a piece of the block they grew up on.</a:t>
            </a:r>
            <a:endParaRPr lang="en-US" sz="1700" dirty="0"/>
          </a:p>
        </p:txBody>
      </p:sp>
      <p:sp>
        <p:nvSpPr>
          <p:cNvPr id="5" name="Shape 3"/>
          <p:cNvSpPr/>
          <p:nvPr/>
        </p:nvSpPr>
        <p:spPr>
          <a:xfrm>
            <a:off x="777240" y="2606040"/>
            <a:ext cx="5029200" cy="1920240"/>
          </a:xfrm>
          <a:prstGeom prst="roundRect">
            <a:avLst>
              <a:gd name="adj" fmla="val 2857"/>
            </a:avLst>
          </a:prstGeom>
          <a:solidFill>
            <a:srgbClr val="FAEBE3"/>
          </a:solidFill>
          <a:ln w="12700">
            <a:solidFill>
              <a:srgbClr val="FAEBE3"/>
            </a:solidFill>
            <a:prstDash val="solid"/>
          </a:ln>
        </p:spPr>
        <p:txBody>
          <a:bodyPr/>
          <a:lstStyle/>
          <a:p>
            <a:endParaRPr/>
          </a:p>
        </p:txBody>
      </p:sp>
      <p:sp>
        <p:nvSpPr>
          <p:cNvPr id="6" name="Shape 4"/>
          <p:cNvSpPr/>
          <p:nvPr/>
        </p:nvSpPr>
        <p:spPr>
          <a:xfrm>
            <a:off x="777240" y="2606040"/>
            <a:ext cx="91440" cy="1920240"/>
          </a:xfrm>
          <a:prstGeom prst="rect">
            <a:avLst/>
          </a:prstGeom>
          <a:solidFill>
            <a:srgbClr val="C0562E"/>
          </a:solidFill>
          <a:ln w="12700">
            <a:solidFill>
              <a:srgbClr val="C0562E"/>
            </a:solidFill>
            <a:prstDash val="solid"/>
          </a:ln>
        </p:spPr>
        <p:txBody>
          <a:bodyPr/>
          <a:lstStyle/>
          <a:p>
            <a:endParaRPr/>
          </a:p>
        </p:txBody>
      </p:sp>
      <p:sp>
        <p:nvSpPr>
          <p:cNvPr id="7" name="Shape 5"/>
          <p:cNvSpPr/>
          <p:nvPr/>
        </p:nvSpPr>
        <p:spPr>
          <a:xfrm>
            <a:off x="1143000" y="2907792"/>
            <a:ext cx="365760" cy="365760"/>
          </a:xfrm>
          <a:prstGeom prst="ellipse">
            <a:avLst/>
          </a:prstGeom>
          <a:solidFill>
            <a:srgbClr val="C0562E"/>
          </a:solidFill>
          <a:ln/>
        </p:spPr>
        <p:txBody>
          <a:bodyPr/>
          <a:lstStyle/>
          <a:p>
            <a:endParaRPr/>
          </a:p>
        </p:txBody>
      </p:sp>
      <p:sp>
        <p:nvSpPr>
          <p:cNvPr id="8" name="Text 6"/>
          <p:cNvSpPr txBox="1"/>
          <p:nvPr/>
        </p:nvSpPr>
        <p:spPr>
          <a:xfrm>
            <a:off x="1691640" y="2880360"/>
            <a:ext cx="3840480" cy="411480"/>
          </a:xfrm>
          <a:prstGeom prst="rect">
            <a:avLst/>
          </a:prstGeom>
          <a:noFill/>
          <a:ln/>
        </p:spPr>
        <p:txBody>
          <a:bodyPr wrap="square" lIns="0" tIns="0" rIns="0" bIns="0" rtlCol="0" anchor="ctr"/>
          <a:lstStyle/>
          <a:p>
            <a:pPr marL="0" indent="0">
              <a:buNone/>
            </a:pPr>
            <a:r>
              <a:rPr lang="en-US" sz="2000" b="1" dirty="0">
                <a:solidFill>
                  <a:srgbClr val="0E2E35"/>
                </a:solidFill>
                <a:latin typeface="Goudy Old Style" pitchFamily="34" charset="0"/>
                <a:ea typeface="Goudy Old Style" pitchFamily="34" charset="-122"/>
                <a:cs typeface="Goudy Old Style" pitchFamily="34" charset="-120"/>
              </a:rPr>
              <a:t>The share</a:t>
            </a:r>
            <a:endParaRPr lang="en-US" sz="2000" dirty="0"/>
          </a:p>
        </p:txBody>
      </p:sp>
      <p:sp>
        <p:nvSpPr>
          <p:cNvPr id="9" name="Text 7"/>
          <p:cNvSpPr txBox="1"/>
          <p:nvPr/>
        </p:nvSpPr>
        <p:spPr>
          <a:xfrm>
            <a:off x="1143000" y="3429000"/>
            <a:ext cx="4389120" cy="960120"/>
          </a:xfrm>
          <a:prstGeom prst="rect">
            <a:avLst/>
          </a:prstGeom>
          <a:noFill/>
          <a:ln/>
        </p:spPr>
        <p:txBody>
          <a:bodyPr wrap="square" lIns="0" tIns="0" rIns="0" bIns="0" rtlCol="0" anchor="ctr"/>
          <a:lstStyle/>
          <a:p>
            <a:pPr marL="0" indent="0">
              <a:lnSpc>
                <a:spcPct val="120000"/>
              </a:lnSpc>
              <a:buNone/>
            </a:pPr>
            <a:r>
              <a:rPr lang="en-US" sz="1400" dirty="0">
                <a:solidFill>
                  <a:srgbClr val="5E7176"/>
                </a:solidFill>
                <a:latin typeface="Goudy Old Style" pitchFamily="34" charset="0"/>
                <a:ea typeface="Goudy Old Style" pitchFamily="34" charset="-122"/>
                <a:cs typeface="Goudy Old Style" pitchFamily="34" charset="-120"/>
              </a:rPr>
              <a:t>A class for students and young islanders at one hundred dollars, built with Galveston College, UTMB and A&amp;M Galveston. Rhode Island already prices its shares by class.</a:t>
            </a:r>
            <a:endParaRPr lang="en-US" sz="1400" dirty="0"/>
          </a:p>
        </p:txBody>
      </p:sp>
      <p:sp>
        <p:nvSpPr>
          <p:cNvPr id="10" name="Shape 8"/>
          <p:cNvSpPr/>
          <p:nvPr/>
        </p:nvSpPr>
        <p:spPr>
          <a:xfrm>
            <a:off x="6355080" y="2606040"/>
            <a:ext cx="5029200" cy="1920240"/>
          </a:xfrm>
          <a:prstGeom prst="roundRect">
            <a:avLst>
              <a:gd name="adj" fmla="val 2857"/>
            </a:avLst>
          </a:prstGeom>
          <a:solidFill>
            <a:srgbClr val="E4EFF0"/>
          </a:solidFill>
          <a:ln w="12700">
            <a:solidFill>
              <a:srgbClr val="E4EFF0"/>
            </a:solidFill>
            <a:prstDash val="solid"/>
          </a:ln>
        </p:spPr>
        <p:txBody>
          <a:bodyPr/>
          <a:lstStyle/>
          <a:p>
            <a:endParaRPr/>
          </a:p>
        </p:txBody>
      </p:sp>
      <p:sp>
        <p:nvSpPr>
          <p:cNvPr id="11" name="Shape 9"/>
          <p:cNvSpPr/>
          <p:nvPr/>
        </p:nvSpPr>
        <p:spPr>
          <a:xfrm>
            <a:off x="6355080" y="2606040"/>
            <a:ext cx="91440" cy="1920240"/>
          </a:xfrm>
          <a:prstGeom prst="rect">
            <a:avLst/>
          </a:prstGeom>
          <a:solidFill>
            <a:srgbClr val="2E7D8A"/>
          </a:solidFill>
          <a:ln w="12700">
            <a:solidFill>
              <a:srgbClr val="2E7D8A"/>
            </a:solidFill>
            <a:prstDash val="solid"/>
          </a:ln>
        </p:spPr>
        <p:txBody>
          <a:bodyPr/>
          <a:lstStyle/>
          <a:p>
            <a:endParaRPr/>
          </a:p>
        </p:txBody>
      </p:sp>
      <p:sp>
        <p:nvSpPr>
          <p:cNvPr id="12" name="Shape 10"/>
          <p:cNvSpPr/>
          <p:nvPr/>
        </p:nvSpPr>
        <p:spPr>
          <a:xfrm>
            <a:off x="6720840" y="2907792"/>
            <a:ext cx="365760" cy="365760"/>
          </a:xfrm>
          <a:prstGeom prst="ellipse">
            <a:avLst/>
          </a:prstGeom>
          <a:solidFill>
            <a:srgbClr val="2E7D8A"/>
          </a:solidFill>
          <a:ln/>
        </p:spPr>
        <p:txBody>
          <a:bodyPr/>
          <a:lstStyle/>
          <a:p>
            <a:endParaRPr/>
          </a:p>
        </p:txBody>
      </p:sp>
      <p:sp>
        <p:nvSpPr>
          <p:cNvPr id="13" name="Text 11"/>
          <p:cNvSpPr txBox="1"/>
          <p:nvPr/>
        </p:nvSpPr>
        <p:spPr>
          <a:xfrm>
            <a:off x="7269480" y="2880360"/>
            <a:ext cx="3840480" cy="411480"/>
          </a:xfrm>
          <a:prstGeom prst="rect">
            <a:avLst/>
          </a:prstGeom>
          <a:noFill/>
          <a:ln/>
        </p:spPr>
        <p:txBody>
          <a:bodyPr wrap="square" lIns="0" tIns="0" rIns="0" bIns="0" rtlCol="0" anchor="ctr"/>
          <a:lstStyle/>
          <a:p>
            <a:pPr marL="0" indent="0">
              <a:buNone/>
            </a:pPr>
            <a:r>
              <a:rPr lang="en-US" sz="2000" b="1" dirty="0">
                <a:solidFill>
                  <a:srgbClr val="0E2E35"/>
                </a:solidFill>
                <a:latin typeface="Goudy Old Style" pitchFamily="34" charset="0"/>
                <a:ea typeface="Goudy Old Style" pitchFamily="34" charset="-122"/>
                <a:cs typeface="Goudy Old Style" pitchFamily="34" charset="-120"/>
              </a:rPr>
              <a:t>The training</a:t>
            </a:r>
            <a:endParaRPr lang="en-US" sz="2000" dirty="0"/>
          </a:p>
        </p:txBody>
      </p:sp>
      <p:sp>
        <p:nvSpPr>
          <p:cNvPr id="14" name="Text 12"/>
          <p:cNvSpPr txBox="1"/>
          <p:nvPr/>
        </p:nvSpPr>
        <p:spPr>
          <a:xfrm>
            <a:off x="6720840" y="3429000"/>
            <a:ext cx="4389120" cy="960120"/>
          </a:xfrm>
          <a:prstGeom prst="rect">
            <a:avLst/>
          </a:prstGeom>
          <a:noFill/>
          <a:ln/>
        </p:spPr>
        <p:txBody>
          <a:bodyPr wrap="square" lIns="0" tIns="0" rIns="0" bIns="0" rtlCol="0" anchor="ctr"/>
          <a:lstStyle/>
          <a:p>
            <a:pPr marL="0" indent="0">
              <a:lnSpc>
                <a:spcPct val="120000"/>
              </a:lnSpc>
              <a:buNone/>
            </a:pPr>
            <a:r>
              <a:rPr lang="en-US" sz="1400" dirty="0">
                <a:solidFill>
                  <a:srgbClr val="5E7176"/>
                </a:solidFill>
                <a:latin typeface="Goudy Old Style" pitchFamily="34" charset="0"/>
                <a:ea typeface="Goudy Old Style" pitchFamily="34" charset="-122"/>
                <a:cs typeface="Goudy Old Style" pitchFamily="34" charset="-120"/>
              </a:rPr>
              <a:t>Financial literacy and investment training that comes with the share, taught through the college, the Economic Development Partnership, or a local advisor who takes it on. A sponsor can cover part of a first share.</a:t>
            </a:r>
            <a:endParaRPr lang="en-US" sz="1400" dirty="0"/>
          </a:p>
        </p:txBody>
      </p:sp>
      <p:sp>
        <p:nvSpPr>
          <p:cNvPr id="15" name="Shape 13"/>
          <p:cNvSpPr/>
          <p:nvPr/>
        </p:nvSpPr>
        <p:spPr>
          <a:xfrm>
            <a:off x="777240" y="4846320"/>
            <a:ext cx="10607040" cy="1051560"/>
          </a:xfrm>
          <a:prstGeom prst="roundRect">
            <a:avLst>
              <a:gd name="adj" fmla="val 5217"/>
            </a:avLst>
          </a:prstGeom>
          <a:solidFill>
            <a:srgbClr val="12414C"/>
          </a:solidFill>
          <a:ln w="12700">
            <a:solidFill>
              <a:srgbClr val="12414C"/>
            </a:solidFill>
            <a:prstDash val="solid"/>
          </a:ln>
        </p:spPr>
        <p:txBody>
          <a:bodyPr/>
          <a:lstStyle/>
          <a:p>
            <a:endParaRPr/>
          </a:p>
        </p:txBody>
      </p:sp>
      <p:sp>
        <p:nvSpPr>
          <p:cNvPr id="16" name="Text 14"/>
          <p:cNvSpPr txBox="1"/>
          <p:nvPr/>
        </p:nvSpPr>
        <p:spPr>
          <a:xfrm>
            <a:off x="1188720" y="5010912"/>
            <a:ext cx="9784080" cy="777240"/>
          </a:xfrm>
          <a:prstGeom prst="rect">
            <a:avLst/>
          </a:prstGeom>
          <a:noFill/>
          <a:ln/>
        </p:spPr>
        <p:txBody>
          <a:bodyPr wrap="square" lIns="0" tIns="0" rIns="0" bIns="0" rtlCol="0" anchor="ctr"/>
          <a:lstStyle/>
          <a:p>
            <a:pPr marL="0" indent="0">
              <a:lnSpc>
                <a:spcPct val="120000"/>
              </a:lnSpc>
              <a:buNone/>
            </a:pPr>
            <a:r>
              <a:rPr lang="en-US" sz="1500" dirty="0">
                <a:solidFill>
                  <a:srgbClr val="D6E2E4"/>
                </a:solidFill>
                <a:latin typeface="Goudy Old Style" pitchFamily="34" charset="0"/>
                <a:ea typeface="Goudy Old Style" pitchFamily="34" charset="-122"/>
                <a:cs typeface="Goudy Old Style" pitchFamily="34" charset="-120"/>
              </a:rPr>
              <a:t>I put this to the panel at the Neighborhood Economics conference on September 16. The answer was that it is legal and it is being done. Anyone under eighteen would hold a share through a custodial account, which is a question for the fund's lawyers.</a:t>
            </a:r>
            <a:endParaRPr lang="en-US" sz="1500" dirty="0"/>
          </a:p>
        </p:txBody>
      </p:sp>
      <p:sp>
        <p:nvSpPr>
          <p:cNvPr id="17" name="TextBox 16"/>
          <p:cNvSpPr txBox="1"/>
          <p:nvPr/>
        </p:nvSpPr>
        <p:spPr>
          <a:xfrm>
            <a:off x="777240" y="6053328"/>
            <a:ext cx="10607040" cy="384048"/>
          </a:xfrm>
          <a:prstGeom prst="rect">
            <a:avLst/>
          </a:prstGeom>
          <a:noFill/>
        </p:spPr>
        <p:txBody>
          <a:bodyPr wrap="square">
            <a:spAutoFit/>
          </a:bodyPr>
          <a:lstStyle/>
          <a:p>
            <a:r>
              <a:rPr sz="1000">
                <a:solidFill>
                  <a:srgbClr val="8A9A9E"/>
                </a:solidFill>
                <a:latin typeface="Goudy Old Style"/>
              </a:rPr>
              <a:t>Rhode Island share classes from the </a:t>
            </a:r>
            <a:r>
              <a:rPr sz="1000">
                <a:solidFill>
                  <a:srgbClr val="C0562E"/>
                </a:solidFill>
                <a:latin typeface="Goudy Old Style"/>
              </a:rPr>
              <a:t>Providence Preservation Society</a:t>
            </a:r>
            <a:r>
              <a:rPr sz="1000">
                <a:solidFill>
                  <a:srgbClr val="8A9A9E"/>
                </a:solidFill>
                <a:latin typeface="Goudy Old Style"/>
              </a:rPr>
              <a:t>, July 29, 2025. Custodial accounts under the Texas Uniform Transfers to Minors Act, </a:t>
            </a:r>
            <a:r>
              <a:rPr sz="1000">
                <a:solidFill>
                  <a:srgbClr val="C0562E"/>
                </a:solidFill>
                <a:latin typeface="Goudy Old Style"/>
              </a:rPr>
              <a:t>Property Code Chapter 141</a:t>
            </a:r>
            <a:r>
              <a:rPr sz="1000">
                <a:solidFill>
                  <a:srgbClr val="8A9A9E"/>
                </a:solidFill>
                <a:latin typeface="Goudy Old Style"/>
              </a:rPr>
              <a:t>.</a:t>
            </a:r>
          </a:p>
        </p:txBody>
      </p:sp>
      <p:sp>
        <p:nvSpPr>
          <p:cNvPr id="18"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8C99A0"/>
                </a:solidFill>
                <a:latin typeface="Goudy Old Style"/>
              </a:rPr>
              <a:t>© 2026 Raymond Arce  ·  Concept first published September 25, 2026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BEFORE ANYBODY ASKS</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What this is, and what it is not.</a:t>
            </a:r>
            <a:endParaRPr lang="en-US" sz="3800" dirty="0"/>
          </a:p>
        </p:txBody>
      </p:sp>
      <p:sp>
        <p:nvSpPr>
          <p:cNvPr id="4" name="Text 2"/>
          <p:cNvSpPr txBox="1"/>
          <p:nvPr/>
        </p:nvSpPr>
        <p:spPr>
          <a:xfrm>
            <a:off x="777240" y="1874520"/>
            <a:ext cx="10515600" cy="502920"/>
          </a:xfrm>
          <a:prstGeom prst="rect">
            <a:avLst/>
          </a:prstGeom>
          <a:noFill/>
          <a:ln/>
        </p:spPr>
        <p:txBody>
          <a:bodyPr wrap="square" lIns="0" tIns="0" rIns="0" bIns="0" rtlCol="0" anchor="ctr"/>
          <a:lstStyle/>
          <a:p>
            <a:pPr marL="0" indent="0">
              <a:lnSpc>
                <a:spcPct val="115000"/>
              </a:lnSpc>
              <a:buNone/>
            </a:pPr>
            <a:r>
              <a:rPr lang="en-US" sz="1700" dirty="0">
                <a:solidFill>
                  <a:srgbClr val="5E7176"/>
                </a:solidFill>
                <a:latin typeface="Goudy Old Style" pitchFamily="34" charset="0"/>
                <a:ea typeface="Goudy Old Style" pitchFamily="34" charset="-122"/>
                <a:cs typeface="Goudy Old Style" pitchFamily="34" charset="-120"/>
              </a:rPr>
              <a:t>I would rather answer the hard questions on this page than in a parking lot after a meeting.</a:t>
            </a:r>
            <a:endParaRPr lang="en-US" sz="1700" dirty="0"/>
          </a:p>
        </p:txBody>
      </p:sp>
      <p:sp>
        <p:nvSpPr>
          <p:cNvPr id="5" name="Shape 3"/>
          <p:cNvSpPr/>
          <p:nvPr/>
        </p:nvSpPr>
        <p:spPr>
          <a:xfrm>
            <a:off x="777240" y="2880360"/>
            <a:ext cx="5029200" cy="2743200"/>
          </a:xfrm>
          <a:prstGeom prst="roundRect">
            <a:avLst>
              <a:gd name="adj" fmla="val 2000"/>
            </a:avLst>
          </a:prstGeom>
          <a:solidFill>
            <a:srgbClr val="EFF2F2"/>
          </a:solidFill>
          <a:ln w="12700">
            <a:solidFill>
              <a:srgbClr val="DFE5E5"/>
            </a:solidFill>
            <a:prstDash val="solid"/>
          </a:ln>
        </p:spPr>
        <p:txBody>
          <a:bodyPr/>
          <a:lstStyle/>
          <a:p>
            <a:endParaRPr/>
          </a:p>
        </p:txBody>
      </p:sp>
      <p:sp>
        <p:nvSpPr>
          <p:cNvPr id="6" name="Text 4"/>
          <p:cNvSpPr txBox="1"/>
          <p:nvPr/>
        </p:nvSpPr>
        <p:spPr>
          <a:xfrm>
            <a:off x="1143000" y="3154680"/>
            <a:ext cx="4297680" cy="457200"/>
          </a:xfrm>
          <a:prstGeom prst="rect">
            <a:avLst/>
          </a:prstGeom>
          <a:noFill/>
          <a:ln/>
        </p:spPr>
        <p:txBody>
          <a:bodyPr wrap="square" lIns="0" tIns="0" rIns="0" bIns="0" rtlCol="0" anchor="ctr"/>
          <a:lstStyle/>
          <a:p>
            <a:pPr marL="0" indent="0">
              <a:buNone/>
            </a:pPr>
            <a:r>
              <a:rPr lang="en-US" sz="2000" b="1" dirty="0">
                <a:solidFill>
                  <a:srgbClr val="0E2E35"/>
                </a:solidFill>
                <a:latin typeface="Goudy Old Style" pitchFamily="34" charset="0"/>
                <a:ea typeface="Goudy Old Style" pitchFamily="34" charset="-122"/>
                <a:cs typeface="Goudy Old Style" pitchFamily="34" charset="-120"/>
              </a:rPr>
              <a:t>What it is not</a:t>
            </a:r>
            <a:endParaRPr lang="en-US" sz="2000" dirty="0"/>
          </a:p>
        </p:txBody>
      </p:sp>
      <p:sp>
        <p:nvSpPr>
          <p:cNvPr id="7" name="Text 5"/>
          <p:cNvSpPr txBox="1"/>
          <p:nvPr/>
        </p:nvSpPr>
        <p:spPr>
          <a:xfrm>
            <a:off x="1143000" y="3703320"/>
            <a:ext cx="4297680" cy="56692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5E7176"/>
                </a:solidFill>
                <a:latin typeface="Goudy Old Style" pitchFamily="34" charset="0"/>
                <a:ea typeface="Goudy Old Style" pitchFamily="34" charset="-122"/>
                <a:cs typeface="Goudy Old Style" pitchFamily="34" charset="-120"/>
              </a:rPr>
              <a:t>Not the City buying a grocery store</a:t>
            </a:r>
            <a:endParaRPr lang="en-US" sz="1300" dirty="0"/>
          </a:p>
        </p:txBody>
      </p:sp>
      <p:sp>
        <p:nvSpPr>
          <p:cNvPr id="8" name="Text 6"/>
          <p:cNvSpPr txBox="1"/>
          <p:nvPr/>
        </p:nvSpPr>
        <p:spPr>
          <a:xfrm>
            <a:off x="1143000" y="4306824"/>
            <a:ext cx="4297680" cy="56692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5E7176"/>
                </a:solidFill>
                <a:latin typeface="Goudy Old Style" pitchFamily="34" charset="0"/>
                <a:ea typeface="Goudy Old Style" pitchFamily="34" charset="-122"/>
                <a:cs typeface="Goudy Old Style" pitchFamily="34" charset="-120"/>
              </a:rPr>
              <a:t>Not a new tax, a new district or city money</a:t>
            </a:r>
            <a:endParaRPr lang="en-US" sz="1300" dirty="0"/>
          </a:p>
        </p:txBody>
      </p:sp>
      <p:sp>
        <p:nvSpPr>
          <p:cNvPr id="9" name="Text 7"/>
          <p:cNvSpPr txBox="1"/>
          <p:nvPr/>
        </p:nvSpPr>
        <p:spPr>
          <a:xfrm>
            <a:off x="1143000" y="4910328"/>
            <a:ext cx="4297680" cy="56692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5E7176"/>
                </a:solidFill>
                <a:latin typeface="Goudy Old Style" pitchFamily="34" charset="0"/>
                <a:ea typeface="Goudy Old Style" pitchFamily="34" charset="-122"/>
                <a:cs typeface="Goudy Old Style" pitchFamily="34" charset="-120"/>
              </a:rPr>
              <a:t>Not a sure thing. Investments can lose money</a:t>
            </a:r>
            <a:endParaRPr lang="en-US" sz="1300" dirty="0"/>
          </a:p>
        </p:txBody>
      </p:sp>
      <p:sp>
        <p:nvSpPr>
          <p:cNvPr id="10" name="Shape 8"/>
          <p:cNvSpPr/>
          <p:nvPr/>
        </p:nvSpPr>
        <p:spPr>
          <a:xfrm>
            <a:off x="6355080" y="2880360"/>
            <a:ext cx="5029200" cy="2743200"/>
          </a:xfrm>
          <a:prstGeom prst="roundRect">
            <a:avLst>
              <a:gd name="adj" fmla="val 2000"/>
            </a:avLst>
          </a:prstGeom>
          <a:solidFill>
            <a:srgbClr val="0E2E35"/>
          </a:solidFill>
          <a:ln w="12700">
            <a:solidFill>
              <a:srgbClr val="0E2E35"/>
            </a:solidFill>
            <a:prstDash val="solid"/>
          </a:ln>
        </p:spPr>
        <p:txBody>
          <a:bodyPr/>
          <a:lstStyle/>
          <a:p>
            <a:endParaRPr/>
          </a:p>
        </p:txBody>
      </p:sp>
      <p:sp>
        <p:nvSpPr>
          <p:cNvPr id="11" name="Text 9"/>
          <p:cNvSpPr txBox="1"/>
          <p:nvPr/>
        </p:nvSpPr>
        <p:spPr>
          <a:xfrm>
            <a:off x="6720840" y="3154680"/>
            <a:ext cx="4297680" cy="457200"/>
          </a:xfrm>
          <a:prstGeom prst="rect">
            <a:avLst/>
          </a:prstGeom>
          <a:noFill/>
          <a:ln/>
        </p:spPr>
        <p:txBody>
          <a:bodyPr wrap="square" lIns="0" tIns="0" rIns="0" bIns="0" rtlCol="0" anchor="ctr"/>
          <a:lstStyle/>
          <a:p>
            <a:pPr marL="0" indent="0">
              <a:buNone/>
            </a:pPr>
            <a:r>
              <a:rPr lang="en-US" sz="2000" b="1" dirty="0">
                <a:solidFill>
                  <a:srgbClr val="E2D3B3"/>
                </a:solidFill>
                <a:latin typeface="Goudy Old Style" pitchFamily="34" charset="0"/>
                <a:ea typeface="Goudy Old Style" pitchFamily="34" charset="-122"/>
                <a:cs typeface="Goudy Old Style" pitchFamily="34" charset="-120"/>
              </a:rPr>
              <a:t>What it is</a:t>
            </a:r>
            <a:endParaRPr lang="en-US" sz="2000" dirty="0"/>
          </a:p>
        </p:txBody>
      </p:sp>
      <p:sp>
        <p:nvSpPr>
          <p:cNvPr id="12" name="Text 10"/>
          <p:cNvSpPr txBox="1"/>
          <p:nvPr/>
        </p:nvSpPr>
        <p:spPr>
          <a:xfrm>
            <a:off x="6720840" y="3703320"/>
            <a:ext cx="4297680" cy="56692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C7D6D9"/>
                </a:solidFill>
                <a:latin typeface="Goudy Old Style" pitchFamily="34" charset="0"/>
                <a:ea typeface="Goudy Old Style" pitchFamily="34" charset="-122"/>
                <a:cs typeface="Goudy Old Style" pitchFamily="34" charset="-120"/>
              </a:rPr>
              <a:t>A private fund that people here can join</a:t>
            </a:r>
            <a:endParaRPr lang="en-US" sz="1300" dirty="0"/>
          </a:p>
        </p:txBody>
      </p:sp>
      <p:sp>
        <p:nvSpPr>
          <p:cNvPr id="13" name="Text 11"/>
          <p:cNvSpPr txBox="1"/>
          <p:nvPr/>
        </p:nvSpPr>
        <p:spPr>
          <a:xfrm>
            <a:off x="6720840" y="4306824"/>
            <a:ext cx="4297680" cy="56692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C7D6D9"/>
                </a:solidFill>
                <a:latin typeface="Goudy Old Style" pitchFamily="34" charset="0"/>
                <a:ea typeface="Goudy Old Style" pitchFamily="34" charset="-122"/>
                <a:cs typeface="Goudy Old Style" pitchFamily="34" charset="-120"/>
              </a:rPr>
              <a:t>Tax breaks that already exist, used on purpose</a:t>
            </a:r>
            <a:endParaRPr lang="en-US" sz="1300" dirty="0"/>
          </a:p>
        </p:txBody>
      </p:sp>
      <p:sp>
        <p:nvSpPr>
          <p:cNvPr id="14" name="Text 12"/>
          <p:cNvSpPr txBox="1"/>
          <p:nvPr/>
        </p:nvSpPr>
        <p:spPr>
          <a:xfrm>
            <a:off x="6720840" y="4910328"/>
            <a:ext cx="4297680" cy="56692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C7D6D9"/>
                </a:solidFill>
                <a:latin typeface="Goudy Old Style" pitchFamily="34" charset="0"/>
                <a:ea typeface="Goudy Old Style" pitchFamily="34" charset="-122"/>
                <a:cs typeface="Goudy Old Style" pitchFamily="34" charset="-120"/>
              </a:rPr>
              <a:t>A building back on the tax roll with a tenant in it</a:t>
            </a:r>
            <a:endParaRPr lang="en-US" sz="1300" dirty="0"/>
          </a:p>
        </p:txBody>
      </p:sp>
      <p:sp>
        <p:nvSpPr>
          <p:cNvPr id="15" name="Text 13"/>
          <p:cNvSpPr txBox="1"/>
          <p:nvPr/>
        </p:nvSpPr>
        <p:spPr>
          <a:xfrm>
            <a:off x="777240" y="5705856"/>
            <a:ext cx="10607040" cy="384048"/>
          </a:xfrm>
          <a:prstGeom prst="rect">
            <a:avLst/>
          </a:prstGeom>
          <a:noFill/>
          <a:ln/>
        </p:spPr>
        <p:txBody>
          <a:bodyPr wrap="square" lIns="0" tIns="0" rIns="0" bIns="0" rtlCol="0" anchor="ctr"/>
          <a:lstStyle/>
          <a:p>
            <a:pPr marL="0" indent="0">
              <a:buNone/>
            </a:pPr>
            <a:r>
              <a:rPr lang="en-US" sz="1400" i="1" dirty="0">
                <a:solidFill>
                  <a:srgbClr val="0E2E35"/>
                </a:solidFill>
                <a:latin typeface="Goudy Old Style" pitchFamily="34" charset="0"/>
                <a:ea typeface="Goudy Old Style" pitchFamily="34" charset="-122"/>
                <a:cs typeface="Goudy Old Style" pitchFamily="34" charset="-120"/>
              </a:rPr>
              <a:t>Nothing on this page is an offer to invest in anything. It is a proposal for how this city could get a grocery store downtown.</a:t>
            </a:r>
            <a:endParaRPr lang="en-US" sz="1400" dirty="0"/>
          </a:p>
        </p:txBody>
      </p:sp>
      <p:sp>
        <p:nvSpPr>
          <p:cNvPr id="16" name="Text 14"/>
          <p:cNvSpPr txBox="1"/>
          <p:nvPr/>
        </p:nvSpPr>
        <p:spPr>
          <a:xfrm>
            <a:off x="777240" y="6199632"/>
            <a:ext cx="10607040" cy="384048"/>
          </a:xfrm>
          <a:prstGeom prst="rect">
            <a:avLst/>
          </a:prstGeom>
          <a:noFill/>
          <a:ln/>
        </p:spPr>
        <p:txBody>
          <a:bodyPr wrap="square" lIns="0" tIns="0" rIns="0" bIns="0" rtlCol="0" anchor="ctr"/>
          <a:lstStyle/>
          <a:p>
            <a:pPr marL="0" indent="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When a fund like this actually opens it comes with its own lawyers, its own paperwork and its own risks, and those documents are the only place an investment decision should ever be made.</a:t>
            </a:r>
            <a:endParaRPr lang="en-US" sz="1000" dirty="0"/>
          </a:p>
        </p:txBody>
      </p:sp>
      <p:sp>
        <p:nvSpPr>
          <p:cNvPr id="17"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8C99A0"/>
                </a:solidFill>
                <a:latin typeface="Goudy Old Style"/>
              </a:rPr>
              <a:t>© 2026 Raymond Arce  ·  Concept first published September 25, 2026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FF2F2"/>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WHO HAS ALREADY DONE THIS</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Three towns, and one province.</a:t>
            </a:r>
            <a:endParaRPr lang="en-US" sz="3800" dirty="0"/>
          </a:p>
        </p:txBody>
      </p:sp>
      <p:sp>
        <p:nvSpPr>
          <p:cNvPr id="4" name="Text 2"/>
          <p:cNvSpPr txBox="1"/>
          <p:nvPr/>
        </p:nvSpPr>
        <p:spPr>
          <a:xfrm>
            <a:off x="777240" y="1965960"/>
            <a:ext cx="10515600" cy="502920"/>
          </a:xfrm>
          <a:prstGeom prst="rect">
            <a:avLst/>
          </a:prstGeom>
          <a:noFill/>
          <a:ln/>
        </p:spPr>
        <p:txBody>
          <a:bodyPr wrap="square" lIns="0" tIns="0" rIns="0" bIns="0" rtlCol="0" anchor="ctr"/>
          <a:lstStyle/>
          <a:p>
            <a:pPr marL="0" indent="0">
              <a:lnSpc>
                <a:spcPct val="115000"/>
              </a:lnSpc>
              <a:buNone/>
            </a:pPr>
            <a:r>
              <a:rPr lang="en-US" sz="1700" dirty="0">
                <a:solidFill>
                  <a:srgbClr val="5E7176"/>
                </a:solidFill>
                <a:latin typeface="Goudy Old Style" pitchFamily="34" charset="0"/>
                <a:ea typeface="Goudy Old Style" pitchFamily="34" charset="-122"/>
                <a:cs typeface="Goudy Old Style" pitchFamily="34" charset="-120"/>
              </a:rPr>
              <a:t>None of these is Galveston, and none of their numbers is a promise about ours.</a:t>
            </a:r>
            <a:endParaRPr lang="en-US" sz="1700" dirty="0"/>
          </a:p>
        </p:txBody>
      </p:sp>
      <p:sp>
        <p:nvSpPr>
          <p:cNvPr id="5" name="Shape 3"/>
          <p:cNvSpPr/>
          <p:nvPr/>
        </p:nvSpPr>
        <p:spPr>
          <a:xfrm>
            <a:off x="777240" y="2651760"/>
            <a:ext cx="3319272" cy="2697480"/>
          </a:xfrm>
          <a:prstGeom prst="roundRect">
            <a:avLst>
              <a:gd name="adj" fmla="val 2034"/>
            </a:avLst>
          </a:prstGeom>
          <a:solidFill>
            <a:srgbClr val="E4EFF0"/>
          </a:solidFill>
          <a:ln w="12700">
            <a:solidFill>
              <a:srgbClr val="E4EFF0"/>
            </a:solidFill>
            <a:prstDash val="solid"/>
          </a:ln>
        </p:spPr>
        <p:txBody>
          <a:bodyPr/>
          <a:lstStyle/>
          <a:p>
            <a:endParaRPr/>
          </a:p>
        </p:txBody>
      </p:sp>
      <p:sp>
        <p:nvSpPr>
          <p:cNvPr id="6" name="Shape 4"/>
          <p:cNvSpPr/>
          <p:nvPr/>
        </p:nvSpPr>
        <p:spPr>
          <a:xfrm>
            <a:off x="777240" y="2651760"/>
            <a:ext cx="3319272" cy="91440"/>
          </a:xfrm>
          <a:prstGeom prst="rect">
            <a:avLst/>
          </a:prstGeom>
          <a:solidFill>
            <a:srgbClr val="2E7D8A"/>
          </a:solidFill>
          <a:ln w="12700">
            <a:solidFill>
              <a:srgbClr val="2E7D8A"/>
            </a:solidFill>
            <a:prstDash val="solid"/>
          </a:ln>
        </p:spPr>
        <p:txBody>
          <a:bodyPr/>
          <a:lstStyle/>
          <a:p>
            <a:endParaRPr/>
          </a:p>
        </p:txBody>
      </p:sp>
      <p:sp>
        <p:nvSpPr>
          <p:cNvPr id="7" name="Text 5"/>
          <p:cNvSpPr txBox="1"/>
          <p:nvPr/>
        </p:nvSpPr>
        <p:spPr>
          <a:xfrm>
            <a:off x="1078992" y="2926080"/>
            <a:ext cx="2743200" cy="658368"/>
          </a:xfrm>
          <a:prstGeom prst="rect">
            <a:avLst/>
          </a:prstGeom>
          <a:noFill/>
          <a:ln/>
        </p:spPr>
        <p:txBody>
          <a:bodyPr wrap="square" lIns="0" tIns="0" rIns="0" bIns="0" rtlCol="0" anchor="ctr"/>
          <a:lstStyle/>
          <a:p>
            <a:pPr marL="0" indent="0">
              <a:buNone/>
            </a:pPr>
            <a:r>
              <a:rPr lang="en-US" sz="1800" b="1" dirty="0">
                <a:solidFill>
                  <a:srgbClr val="0E2E35"/>
                </a:solidFill>
                <a:latin typeface="Goudy Old Style" pitchFamily="34" charset="0"/>
                <a:ea typeface="Goudy Old Style" pitchFamily="34" charset="-122"/>
                <a:cs typeface="Goudy Old Style" pitchFamily="34" charset="-120"/>
              </a:rPr>
              <a:t>Rhode Island</a:t>
            </a:r>
            <a:endParaRPr lang="en-US" sz="1800" dirty="0"/>
          </a:p>
        </p:txBody>
      </p:sp>
      <p:sp>
        <p:nvSpPr>
          <p:cNvPr id="8" name="Text 6"/>
          <p:cNvSpPr txBox="1"/>
          <p:nvPr/>
        </p:nvSpPr>
        <p:spPr>
          <a:xfrm>
            <a:off x="1078992" y="3639312"/>
            <a:ext cx="2743200" cy="1572768"/>
          </a:xfrm>
          <a:prstGeom prst="rect">
            <a:avLst/>
          </a:prstGeom>
          <a:noFill/>
          <a:ln/>
        </p:spPr>
        <p:txBody>
          <a:bodyPr wrap="square" lIns="0" tIns="0" rIns="0" bIns="0" rtlCol="0" anchor="ctr"/>
          <a:lstStyle/>
          <a:p>
            <a:pPr marL="0" indent="0">
              <a:lnSpc>
                <a:spcPct val="118000"/>
              </a:lnSpc>
              <a:buNone/>
            </a:pPr>
            <a:r>
              <a:rPr lang="en-US" sz="1250" dirty="0">
                <a:solidFill>
                  <a:srgbClr val="5E7176"/>
                </a:solidFill>
                <a:latin typeface="Goudy Old Style" pitchFamily="34" charset="0"/>
                <a:ea typeface="Goudy Old Style" pitchFamily="34" charset="-122"/>
                <a:cs typeface="Goudy Old Style" pitchFamily="34" charset="-120"/>
              </a:rPr>
              <a:t>The first fund of this kind opened in September 2024. It is raising three and a half million dollars and had about two hundred ninety thousand ten months in. Slow, and worth saying out loud.</a:t>
            </a:r>
            <a:endParaRPr lang="en-US" sz="1250" dirty="0"/>
          </a:p>
        </p:txBody>
      </p:sp>
      <p:sp>
        <p:nvSpPr>
          <p:cNvPr id="9" name="Shape 7"/>
          <p:cNvSpPr/>
          <p:nvPr/>
        </p:nvSpPr>
        <p:spPr>
          <a:xfrm>
            <a:off x="4416552" y="2651760"/>
            <a:ext cx="3319272" cy="2697480"/>
          </a:xfrm>
          <a:prstGeom prst="roundRect">
            <a:avLst>
              <a:gd name="adj" fmla="val 2034"/>
            </a:avLst>
          </a:prstGeom>
          <a:solidFill>
            <a:srgbClr val="F7EFDF"/>
          </a:solidFill>
          <a:ln w="12700">
            <a:solidFill>
              <a:srgbClr val="F7EFDF"/>
            </a:solidFill>
            <a:prstDash val="solid"/>
          </a:ln>
        </p:spPr>
        <p:txBody>
          <a:bodyPr/>
          <a:lstStyle/>
          <a:p>
            <a:endParaRPr/>
          </a:p>
        </p:txBody>
      </p:sp>
      <p:sp>
        <p:nvSpPr>
          <p:cNvPr id="10" name="Shape 8"/>
          <p:cNvSpPr/>
          <p:nvPr/>
        </p:nvSpPr>
        <p:spPr>
          <a:xfrm>
            <a:off x="4416552" y="2651760"/>
            <a:ext cx="3319272" cy="91440"/>
          </a:xfrm>
          <a:prstGeom prst="rect">
            <a:avLst/>
          </a:prstGeom>
          <a:solidFill>
            <a:srgbClr val="C08A2E"/>
          </a:solidFill>
          <a:ln w="12700">
            <a:solidFill>
              <a:srgbClr val="C08A2E"/>
            </a:solidFill>
            <a:prstDash val="solid"/>
          </a:ln>
        </p:spPr>
        <p:txBody>
          <a:bodyPr/>
          <a:lstStyle/>
          <a:p>
            <a:endParaRPr/>
          </a:p>
        </p:txBody>
      </p:sp>
      <p:sp>
        <p:nvSpPr>
          <p:cNvPr id="11" name="Text 9"/>
          <p:cNvSpPr txBox="1"/>
          <p:nvPr/>
        </p:nvSpPr>
        <p:spPr>
          <a:xfrm>
            <a:off x="4718304" y="2926080"/>
            <a:ext cx="2743200" cy="658368"/>
          </a:xfrm>
          <a:prstGeom prst="rect">
            <a:avLst/>
          </a:prstGeom>
          <a:noFill/>
          <a:ln/>
        </p:spPr>
        <p:txBody>
          <a:bodyPr wrap="square" lIns="0" tIns="0" rIns="0" bIns="0" rtlCol="0" anchor="ctr"/>
          <a:lstStyle/>
          <a:p>
            <a:pPr marL="0" indent="0">
              <a:buNone/>
            </a:pPr>
            <a:r>
              <a:rPr lang="en-US" sz="1800" b="1" dirty="0">
                <a:solidFill>
                  <a:srgbClr val="0E2E35"/>
                </a:solidFill>
                <a:latin typeface="Goudy Old Style" pitchFamily="34" charset="0"/>
                <a:ea typeface="Goudy Old Style" pitchFamily="34" charset="-122"/>
                <a:cs typeface="Goudy Old Style" pitchFamily="34" charset="-120"/>
              </a:rPr>
              <a:t>Boulder, Colorado</a:t>
            </a:r>
            <a:endParaRPr lang="en-US" sz="1800" dirty="0"/>
          </a:p>
        </p:txBody>
      </p:sp>
      <p:sp>
        <p:nvSpPr>
          <p:cNvPr id="12" name="Text 10"/>
          <p:cNvSpPr txBox="1"/>
          <p:nvPr/>
        </p:nvSpPr>
        <p:spPr>
          <a:xfrm>
            <a:off x="4718304" y="3639312"/>
            <a:ext cx="2743200" cy="1572768"/>
          </a:xfrm>
          <a:prstGeom prst="rect">
            <a:avLst/>
          </a:prstGeom>
          <a:noFill/>
          <a:ln/>
        </p:spPr>
        <p:txBody>
          <a:bodyPr wrap="square" lIns="0" tIns="0" rIns="0" bIns="0" rtlCol="0" anchor="ctr"/>
          <a:lstStyle/>
          <a:p>
            <a:pPr marL="0" indent="0">
              <a:lnSpc>
                <a:spcPct val="118000"/>
              </a:lnSpc>
              <a:buNone/>
            </a:pPr>
            <a:r>
              <a:rPr lang="en-US" sz="1250" dirty="0">
                <a:solidFill>
                  <a:srgbClr val="5E7176"/>
                </a:solidFill>
                <a:latin typeface="Goudy Old Style" pitchFamily="34" charset="0"/>
                <a:ea typeface="Goudy Old Style" pitchFamily="34" charset="-122"/>
                <a:cs typeface="Goudy Old Style" pitchFamily="34" charset="-120"/>
              </a:rPr>
              <a:t>Kachuwa, a similar community fund, has raised money since 2017. Its 310 members have invested more than twenty six million dollars, and over a hundred of them are ordinary investors.</a:t>
            </a:r>
            <a:endParaRPr lang="en-US" sz="1250" dirty="0"/>
          </a:p>
        </p:txBody>
      </p:sp>
      <p:sp>
        <p:nvSpPr>
          <p:cNvPr id="13" name="Shape 11"/>
          <p:cNvSpPr/>
          <p:nvPr/>
        </p:nvSpPr>
        <p:spPr>
          <a:xfrm>
            <a:off x="8055864" y="2651760"/>
            <a:ext cx="3319272" cy="2697480"/>
          </a:xfrm>
          <a:prstGeom prst="roundRect">
            <a:avLst>
              <a:gd name="adj" fmla="val 2034"/>
            </a:avLst>
          </a:prstGeom>
          <a:solidFill>
            <a:srgbClr val="FAEBE3"/>
          </a:solidFill>
          <a:ln w="12700">
            <a:solidFill>
              <a:srgbClr val="FAEBE3"/>
            </a:solidFill>
            <a:prstDash val="solid"/>
          </a:ln>
        </p:spPr>
        <p:txBody>
          <a:bodyPr/>
          <a:lstStyle/>
          <a:p>
            <a:endParaRPr/>
          </a:p>
        </p:txBody>
      </p:sp>
      <p:sp>
        <p:nvSpPr>
          <p:cNvPr id="14" name="Shape 12"/>
          <p:cNvSpPr/>
          <p:nvPr/>
        </p:nvSpPr>
        <p:spPr>
          <a:xfrm>
            <a:off x="8055864" y="2651760"/>
            <a:ext cx="3319272" cy="91440"/>
          </a:xfrm>
          <a:prstGeom prst="rect">
            <a:avLst/>
          </a:prstGeom>
          <a:solidFill>
            <a:srgbClr val="C0562E"/>
          </a:solidFill>
          <a:ln w="12700">
            <a:solidFill>
              <a:srgbClr val="C0562E"/>
            </a:solidFill>
            <a:prstDash val="solid"/>
          </a:ln>
        </p:spPr>
        <p:txBody>
          <a:bodyPr/>
          <a:lstStyle/>
          <a:p>
            <a:endParaRPr/>
          </a:p>
        </p:txBody>
      </p:sp>
      <p:sp>
        <p:nvSpPr>
          <p:cNvPr id="15" name="Text 13"/>
          <p:cNvSpPr txBox="1"/>
          <p:nvPr/>
        </p:nvSpPr>
        <p:spPr>
          <a:xfrm>
            <a:off x="8357616" y="2926080"/>
            <a:ext cx="2743200" cy="658368"/>
          </a:xfrm>
          <a:prstGeom prst="rect">
            <a:avLst/>
          </a:prstGeom>
          <a:noFill/>
          <a:ln/>
        </p:spPr>
        <p:txBody>
          <a:bodyPr wrap="square" lIns="0" tIns="0" rIns="0" bIns="0" rtlCol="0" anchor="ctr"/>
          <a:lstStyle/>
          <a:p>
            <a:pPr marL="0" indent="0">
              <a:buNone/>
            </a:pPr>
            <a:r>
              <a:rPr lang="en-US" sz="1800" b="1" dirty="0">
                <a:solidFill>
                  <a:srgbClr val="0E2E35"/>
                </a:solidFill>
                <a:latin typeface="Goudy Old Style" pitchFamily="34" charset="0"/>
                <a:ea typeface="Goudy Old Style" pitchFamily="34" charset="-122"/>
                <a:cs typeface="Goudy Old Style" pitchFamily="34" charset="-120"/>
              </a:rPr>
              <a:t>Petoskey, Michigan</a:t>
            </a:r>
            <a:endParaRPr lang="en-US" sz="1800" dirty="0"/>
          </a:p>
        </p:txBody>
      </p:sp>
      <p:sp>
        <p:nvSpPr>
          <p:cNvPr id="16" name="Text 14"/>
          <p:cNvSpPr txBox="1"/>
          <p:nvPr/>
        </p:nvSpPr>
        <p:spPr>
          <a:xfrm>
            <a:off x="8357616" y="3639312"/>
            <a:ext cx="2743200" cy="1572768"/>
          </a:xfrm>
          <a:prstGeom prst="rect">
            <a:avLst/>
          </a:prstGeom>
          <a:noFill/>
          <a:ln/>
        </p:spPr>
        <p:txBody>
          <a:bodyPr wrap="square" lIns="0" tIns="0" rIns="0" bIns="0" rtlCol="0" anchor="ctr"/>
          <a:lstStyle/>
          <a:p>
            <a:pPr marL="0" indent="0">
              <a:lnSpc>
                <a:spcPct val="118000"/>
              </a:lnSpc>
              <a:buNone/>
            </a:pPr>
            <a:r>
              <a:rPr lang="en-US" sz="1250" dirty="0">
                <a:solidFill>
                  <a:srgbClr val="5E7176"/>
                </a:solidFill>
                <a:latin typeface="Goudy Old Style" pitchFamily="34" charset="0"/>
                <a:ea typeface="Goudy Old Style" pitchFamily="34" charset="-122"/>
                <a:cs typeface="Goudy Old Style" pitchFamily="34" charset="-120"/>
              </a:rPr>
              <a:t>The community foundation is matching every dollar residents put in through the end of this year, up to one million. That is the move I would ask our foundations to make.</a:t>
            </a:r>
            <a:endParaRPr lang="en-US" sz="1250" dirty="0"/>
          </a:p>
        </p:txBody>
      </p:sp>
      <p:sp>
        <p:nvSpPr>
          <p:cNvPr id="17" name="Text 15"/>
          <p:cNvSpPr txBox="1"/>
          <p:nvPr/>
        </p:nvSpPr>
        <p:spPr>
          <a:xfrm>
            <a:off x="777240" y="5532120"/>
            <a:ext cx="10607040" cy="365760"/>
          </a:xfrm>
          <a:prstGeom prst="rect">
            <a:avLst/>
          </a:prstGeom>
          <a:noFill/>
          <a:ln/>
        </p:spPr>
        <p:txBody>
          <a:bodyPr wrap="square" lIns="0" tIns="0" rIns="0" bIns="0" rtlCol="0" anchor="ctr"/>
          <a:lstStyle/>
          <a:p>
            <a:pPr marL="0" indent="0">
              <a:buNone/>
            </a:pPr>
            <a:r>
              <a:rPr lang="en-US" sz="1400" dirty="0">
                <a:solidFill>
                  <a:srgbClr val="0E2E35"/>
                </a:solidFill>
                <a:latin typeface="Goudy Old Style" pitchFamily="34" charset="0"/>
                <a:ea typeface="Goudy Old Style" pitchFamily="34" charset="-122"/>
                <a:cs typeface="Goudy Old Style" pitchFamily="34" charset="-120"/>
              </a:rPr>
              <a:t>Nova Scotia has run funds like this since 1999 with a tax credit for local investors. Forty two funds have raised over a hundred million dollars, and the businesses they backed pay about twenty five million a year in taxes.</a:t>
            </a:r>
            <a:endParaRPr lang="en-US" sz="1400" dirty="0"/>
          </a:p>
        </p:txBody>
      </p:sp>
      <p:sp>
        <p:nvSpPr>
          <p:cNvPr id="18" name="Text 16"/>
          <p:cNvSpPr txBox="1"/>
          <p:nvPr/>
        </p:nvSpPr>
        <p:spPr>
          <a:xfrm>
            <a:off x="777240" y="6053328"/>
            <a:ext cx="10607040" cy="384048"/>
          </a:xfrm>
          <a:prstGeom prst="rect">
            <a:avLst/>
          </a:prstGeom>
          <a:noFill/>
          <a:ln/>
        </p:spPr>
        <p:txBody>
          <a:bodyPr wrap="square" lIns="0" tIns="0" rIns="0" bIns="0" rtlCol="0" anchor="ctr"/>
          <a:lstStyle/>
          <a:p>
            <a:pPr marL="0" indent="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Rhode Island figures from </a:t>
            </a:r>
            <a:r>
              <a:rPr lang="en-US" sz="1000" i="1" dirty="0">
                <a:solidFill>
                  <a:srgbClr val="C0562E"/>
                </a:solidFill>
                <a:latin typeface="Goudy Old Style" pitchFamily="34" charset="0"/>
                <a:ea typeface="Goudy Old Style" pitchFamily="34" charset="-122"/>
                <a:cs typeface="Goudy Old Style" pitchFamily="34" charset="-120"/>
              </a:rPr>
              <a:t>Local Return</a:t>
            </a:r>
            <a:r>
              <a:rPr lang="en-US" sz="1000" i="1" dirty="0">
                <a:solidFill>
                  <a:srgbClr val="8A9A9E"/>
                </a:solidFill>
                <a:latin typeface="Goudy Old Style" pitchFamily="34" charset="0"/>
                <a:ea typeface="Goudy Old Style" pitchFamily="34" charset="-122"/>
                <a:cs typeface="Goudy Old Style" pitchFamily="34" charset="-120"/>
              </a:rPr>
              <a:t> and </a:t>
            </a:r>
            <a:r>
              <a:rPr lang="en-US" sz="1000" i="1" dirty="0">
                <a:solidFill>
                  <a:srgbClr val="C0562E"/>
                </a:solidFill>
                <a:latin typeface="Goudy Old Style" pitchFamily="34" charset="0"/>
                <a:ea typeface="Goudy Old Style" pitchFamily="34" charset="-122"/>
                <a:cs typeface="Goudy Old Style" pitchFamily="34" charset="-120"/>
              </a:rPr>
              <a:t>the Providence Preservation Society</a:t>
            </a:r>
            <a:r>
              <a:rPr lang="en-US" sz="1000" i="1" dirty="0">
                <a:solidFill>
                  <a:srgbClr val="8A9A9E"/>
                </a:solidFill>
                <a:latin typeface="Goudy Old Style" pitchFamily="34" charset="0"/>
                <a:ea typeface="Goudy Old Style" pitchFamily="34" charset="-122"/>
                <a:cs typeface="Goudy Old Style" pitchFamily="34" charset="-120"/>
              </a:rPr>
              <a:t>, July 29, 2025. Kachuwa figures from </a:t>
            </a:r>
            <a:r>
              <a:rPr lang="en-US" sz="1000" i="1" dirty="0">
                <a:solidFill>
                  <a:srgbClr val="C0562E"/>
                </a:solidFill>
                <a:latin typeface="Goudy Old Style" pitchFamily="34" charset="0"/>
                <a:ea typeface="Goudy Old Style" pitchFamily="34" charset="-122"/>
                <a:cs typeface="Goudy Old Style" pitchFamily="34" charset="-120"/>
              </a:rPr>
              <a:t>the Brookings Institution</a:t>
            </a:r>
            <a:r>
              <a:rPr lang="en-US" sz="1000" i="1" dirty="0">
                <a:solidFill>
                  <a:srgbClr val="8A9A9E"/>
                </a:solidFill>
                <a:latin typeface="Goudy Old Style" pitchFamily="34" charset="0"/>
                <a:ea typeface="Goudy Old Style" pitchFamily="34" charset="-122"/>
                <a:cs typeface="Goudy Old Style" pitchFamily="34" charset="-120"/>
              </a:rPr>
              <a:t>, May 22, 2026. Nova Scotia figures from the </a:t>
            </a:r>
            <a:r>
              <a:rPr lang="en-US" sz="1000" i="1" dirty="0">
                <a:solidFill>
                  <a:srgbClr val="C0562E"/>
                </a:solidFill>
                <a:latin typeface="Goudy Old Style" pitchFamily="34" charset="0"/>
                <a:ea typeface="Goudy Old Style" pitchFamily="34" charset="-122"/>
                <a:cs typeface="Goudy Old Style" pitchFamily="34" charset="-120"/>
              </a:rPr>
              <a:t>2021 CEDIF economic impact report</a:t>
            </a:r>
            <a:r>
              <a:rPr lang="en-US" sz="1000" i="1" dirty="0">
                <a:solidFill>
                  <a:srgbClr val="8A9A9E"/>
                </a:solidFill>
                <a:latin typeface="Goudy Old Style" pitchFamily="34" charset="0"/>
                <a:ea typeface="Goudy Old Style" pitchFamily="34" charset="-122"/>
                <a:cs typeface="Goudy Old Style" pitchFamily="34" charset="-120"/>
              </a:rPr>
              <a:t> by George Karaphillis. Petoskey match as reported July 6, 2026. Texas has no state income tax, so the Nova Scotia style credit is not a tool we have here.</a:t>
            </a:r>
            <a:endParaRPr lang="en-US" sz="1000" dirty="0"/>
          </a:p>
        </p:txBody>
      </p:sp>
      <p:sp>
        <p:nvSpPr>
          <p:cNvPr id="19"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8C99A0"/>
                </a:solidFill>
                <a:latin typeface="Goudy Old Style"/>
              </a:rPr>
              <a:t>© 2026 Raymond Arce  ·  Concept first published September 25, 2026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THE HONEST LIMITS</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Four reasons this could fail.</a:t>
            </a:r>
            <a:endParaRPr lang="en-US" sz="3800" dirty="0"/>
          </a:p>
        </p:txBody>
      </p:sp>
      <p:sp>
        <p:nvSpPr>
          <p:cNvPr id="4" name="Shape 2"/>
          <p:cNvSpPr/>
          <p:nvPr/>
        </p:nvSpPr>
        <p:spPr>
          <a:xfrm>
            <a:off x="777240" y="1965960"/>
            <a:ext cx="10607040" cy="896112"/>
          </a:xfrm>
          <a:prstGeom prst="roundRect">
            <a:avLst>
              <a:gd name="adj" fmla="val 6122"/>
            </a:avLst>
          </a:prstGeom>
          <a:solidFill>
            <a:srgbClr val="E4EFF0"/>
          </a:solidFill>
          <a:ln w="12700">
            <a:solidFill>
              <a:srgbClr val="E4EFF0"/>
            </a:solidFill>
            <a:prstDash val="solid"/>
          </a:ln>
        </p:spPr>
        <p:txBody>
          <a:bodyPr/>
          <a:lstStyle/>
          <a:p>
            <a:endParaRPr/>
          </a:p>
        </p:txBody>
      </p:sp>
      <p:sp>
        <p:nvSpPr>
          <p:cNvPr id="5" name="Shape 3"/>
          <p:cNvSpPr/>
          <p:nvPr/>
        </p:nvSpPr>
        <p:spPr>
          <a:xfrm>
            <a:off x="777240" y="1965960"/>
            <a:ext cx="91440" cy="896112"/>
          </a:xfrm>
          <a:prstGeom prst="rect">
            <a:avLst/>
          </a:prstGeom>
          <a:solidFill>
            <a:srgbClr val="2E7D8A"/>
          </a:solidFill>
          <a:ln w="12700">
            <a:solidFill>
              <a:srgbClr val="2E7D8A"/>
            </a:solidFill>
            <a:prstDash val="solid"/>
          </a:ln>
        </p:spPr>
        <p:txBody>
          <a:bodyPr/>
          <a:lstStyle/>
          <a:p>
            <a:endParaRPr/>
          </a:p>
        </p:txBody>
      </p:sp>
      <p:sp>
        <p:nvSpPr>
          <p:cNvPr id="6" name="Shape 4"/>
          <p:cNvSpPr/>
          <p:nvPr/>
        </p:nvSpPr>
        <p:spPr>
          <a:xfrm>
            <a:off x="1143000" y="2240280"/>
            <a:ext cx="347472" cy="347472"/>
          </a:xfrm>
          <a:prstGeom prst="ellipse">
            <a:avLst/>
          </a:prstGeom>
          <a:solidFill>
            <a:srgbClr val="2E7D8A"/>
          </a:solidFill>
          <a:ln/>
        </p:spPr>
        <p:txBody>
          <a:bodyPr/>
          <a:lstStyle/>
          <a:p>
            <a:endParaRPr/>
          </a:p>
        </p:txBody>
      </p:sp>
      <p:sp>
        <p:nvSpPr>
          <p:cNvPr id="7" name="Text 5"/>
          <p:cNvSpPr txBox="1"/>
          <p:nvPr/>
        </p:nvSpPr>
        <p:spPr>
          <a:xfrm>
            <a:off x="1691640" y="207568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It raises slowly</a:t>
            </a:r>
            <a:endParaRPr lang="en-US" sz="1700" dirty="0"/>
          </a:p>
        </p:txBody>
      </p:sp>
      <p:sp>
        <p:nvSpPr>
          <p:cNvPr id="8" name="Text 6"/>
          <p:cNvSpPr txBox="1"/>
          <p:nvPr/>
        </p:nvSpPr>
        <p:spPr>
          <a:xfrm>
            <a:off x="5029200" y="208483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Rhode Island took about a year to reach three hundred thousand dollars. Anybody promising this island a store by next summer is selling something.</a:t>
            </a:r>
            <a:endParaRPr lang="en-US" sz="1300" dirty="0"/>
          </a:p>
        </p:txBody>
      </p:sp>
      <p:sp>
        <p:nvSpPr>
          <p:cNvPr id="9" name="Shape 7"/>
          <p:cNvSpPr/>
          <p:nvPr/>
        </p:nvSpPr>
        <p:spPr>
          <a:xfrm>
            <a:off x="777240" y="2971800"/>
            <a:ext cx="10607040" cy="896112"/>
          </a:xfrm>
          <a:prstGeom prst="roundRect">
            <a:avLst>
              <a:gd name="adj" fmla="val 6122"/>
            </a:avLst>
          </a:prstGeom>
          <a:solidFill>
            <a:srgbClr val="F7EFDF"/>
          </a:solidFill>
          <a:ln w="12700">
            <a:solidFill>
              <a:srgbClr val="F7EFDF"/>
            </a:solidFill>
            <a:prstDash val="solid"/>
          </a:ln>
        </p:spPr>
        <p:txBody>
          <a:bodyPr/>
          <a:lstStyle/>
          <a:p>
            <a:endParaRPr/>
          </a:p>
        </p:txBody>
      </p:sp>
      <p:sp>
        <p:nvSpPr>
          <p:cNvPr id="10" name="Shape 8"/>
          <p:cNvSpPr/>
          <p:nvPr/>
        </p:nvSpPr>
        <p:spPr>
          <a:xfrm>
            <a:off x="777240" y="2971800"/>
            <a:ext cx="91440" cy="896112"/>
          </a:xfrm>
          <a:prstGeom prst="rect">
            <a:avLst/>
          </a:prstGeom>
          <a:solidFill>
            <a:srgbClr val="C08A2E"/>
          </a:solidFill>
          <a:ln w="12700">
            <a:solidFill>
              <a:srgbClr val="C08A2E"/>
            </a:solidFill>
            <a:prstDash val="solid"/>
          </a:ln>
        </p:spPr>
        <p:txBody>
          <a:bodyPr/>
          <a:lstStyle/>
          <a:p>
            <a:endParaRPr/>
          </a:p>
        </p:txBody>
      </p:sp>
      <p:sp>
        <p:nvSpPr>
          <p:cNvPr id="11" name="Shape 9"/>
          <p:cNvSpPr/>
          <p:nvPr/>
        </p:nvSpPr>
        <p:spPr>
          <a:xfrm>
            <a:off x="1143000" y="3246120"/>
            <a:ext cx="347472" cy="347472"/>
          </a:xfrm>
          <a:prstGeom prst="ellipse">
            <a:avLst/>
          </a:prstGeom>
          <a:solidFill>
            <a:srgbClr val="C08A2E"/>
          </a:solidFill>
          <a:ln/>
        </p:spPr>
        <p:txBody>
          <a:bodyPr/>
          <a:lstStyle/>
          <a:p>
            <a:endParaRPr/>
          </a:p>
        </p:txBody>
      </p:sp>
      <p:sp>
        <p:nvSpPr>
          <p:cNvPr id="12" name="Text 10"/>
          <p:cNvSpPr txBox="1"/>
          <p:nvPr/>
        </p:nvSpPr>
        <p:spPr>
          <a:xfrm>
            <a:off x="1691640" y="308152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People can lose money</a:t>
            </a:r>
            <a:endParaRPr lang="en-US" sz="1700" dirty="0"/>
          </a:p>
        </p:txBody>
      </p:sp>
      <p:sp>
        <p:nvSpPr>
          <p:cNvPr id="13" name="Text 11"/>
          <p:cNvSpPr txBox="1"/>
          <p:nvPr/>
        </p:nvSpPr>
        <p:spPr>
          <a:xfrm>
            <a:off x="5029200" y="309067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This is an investment, not a savings account. If a neighbor puts in five hundred dollars, that money is at risk, and every conversation about this has to start there.</a:t>
            </a:r>
            <a:endParaRPr lang="en-US" sz="1300" dirty="0"/>
          </a:p>
        </p:txBody>
      </p:sp>
      <p:sp>
        <p:nvSpPr>
          <p:cNvPr id="14" name="Shape 12"/>
          <p:cNvSpPr/>
          <p:nvPr/>
        </p:nvSpPr>
        <p:spPr>
          <a:xfrm>
            <a:off x="777240" y="3977640"/>
            <a:ext cx="10607040" cy="896112"/>
          </a:xfrm>
          <a:prstGeom prst="roundRect">
            <a:avLst>
              <a:gd name="adj" fmla="val 6122"/>
            </a:avLst>
          </a:prstGeom>
          <a:solidFill>
            <a:srgbClr val="FAEBE3"/>
          </a:solidFill>
          <a:ln w="12700">
            <a:solidFill>
              <a:srgbClr val="FAEBE3"/>
            </a:solidFill>
            <a:prstDash val="solid"/>
          </a:ln>
        </p:spPr>
        <p:txBody>
          <a:bodyPr/>
          <a:lstStyle/>
          <a:p>
            <a:endParaRPr/>
          </a:p>
        </p:txBody>
      </p:sp>
      <p:sp>
        <p:nvSpPr>
          <p:cNvPr id="15" name="Shape 13"/>
          <p:cNvSpPr/>
          <p:nvPr/>
        </p:nvSpPr>
        <p:spPr>
          <a:xfrm>
            <a:off x="777240" y="3977640"/>
            <a:ext cx="91440" cy="896112"/>
          </a:xfrm>
          <a:prstGeom prst="rect">
            <a:avLst/>
          </a:prstGeom>
          <a:solidFill>
            <a:srgbClr val="C0562E"/>
          </a:solidFill>
          <a:ln w="12700">
            <a:solidFill>
              <a:srgbClr val="C0562E"/>
            </a:solidFill>
            <a:prstDash val="solid"/>
          </a:ln>
        </p:spPr>
        <p:txBody>
          <a:bodyPr/>
          <a:lstStyle/>
          <a:p>
            <a:endParaRPr/>
          </a:p>
        </p:txBody>
      </p:sp>
      <p:sp>
        <p:nvSpPr>
          <p:cNvPr id="16" name="Shape 14"/>
          <p:cNvSpPr/>
          <p:nvPr/>
        </p:nvSpPr>
        <p:spPr>
          <a:xfrm>
            <a:off x="1143000" y="4251960"/>
            <a:ext cx="347472" cy="347472"/>
          </a:xfrm>
          <a:prstGeom prst="ellipse">
            <a:avLst/>
          </a:prstGeom>
          <a:solidFill>
            <a:srgbClr val="C0562E"/>
          </a:solidFill>
          <a:ln/>
        </p:spPr>
        <p:txBody>
          <a:bodyPr/>
          <a:lstStyle/>
          <a:p>
            <a:endParaRPr/>
          </a:p>
        </p:txBody>
      </p:sp>
      <p:sp>
        <p:nvSpPr>
          <p:cNvPr id="17" name="Text 15"/>
          <p:cNvSpPr txBox="1"/>
          <p:nvPr/>
        </p:nvSpPr>
        <p:spPr>
          <a:xfrm>
            <a:off x="1691640" y="408736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The zone is not certified yet</a:t>
            </a:r>
            <a:endParaRPr lang="en-US" sz="1700" dirty="0"/>
          </a:p>
        </p:txBody>
      </p:sp>
      <p:sp>
        <p:nvSpPr>
          <p:cNvPr id="18" name="Text 16"/>
          <p:cNvSpPr txBox="1"/>
          <p:nvPr/>
        </p:nvSpPr>
        <p:spPr>
          <a:xfrm>
            <a:off x="5029200" y="409651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Downtown has been nominated, not designated. Treasury is expected to decide by the end of November. If the answer is no, one leg of the table comes off and the plan gets rebuilt.</a:t>
            </a:r>
            <a:endParaRPr lang="en-US" sz="1300" dirty="0"/>
          </a:p>
        </p:txBody>
      </p:sp>
      <p:sp>
        <p:nvSpPr>
          <p:cNvPr id="19" name="Shape 17"/>
          <p:cNvSpPr/>
          <p:nvPr/>
        </p:nvSpPr>
        <p:spPr>
          <a:xfrm>
            <a:off x="777240" y="4983480"/>
            <a:ext cx="10607040" cy="896112"/>
          </a:xfrm>
          <a:prstGeom prst="roundRect">
            <a:avLst>
              <a:gd name="adj" fmla="val 6122"/>
            </a:avLst>
          </a:prstGeom>
          <a:solidFill>
            <a:srgbClr val="E4EFF0"/>
          </a:solidFill>
          <a:ln w="12700">
            <a:solidFill>
              <a:srgbClr val="E4EFF0"/>
            </a:solidFill>
            <a:prstDash val="solid"/>
          </a:ln>
        </p:spPr>
        <p:txBody>
          <a:bodyPr/>
          <a:lstStyle/>
          <a:p>
            <a:endParaRPr/>
          </a:p>
        </p:txBody>
      </p:sp>
      <p:sp>
        <p:nvSpPr>
          <p:cNvPr id="20" name="Shape 18"/>
          <p:cNvSpPr/>
          <p:nvPr/>
        </p:nvSpPr>
        <p:spPr>
          <a:xfrm>
            <a:off x="777240" y="4983480"/>
            <a:ext cx="91440" cy="896112"/>
          </a:xfrm>
          <a:prstGeom prst="rect">
            <a:avLst/>
          </a:prstGeom>
          <a:solidFill>
            <a:srgbClr val="2E7D8A"/>
          </a:solidFill>
          <a:ln w="12700">
            <a:solidFill>
              <a:srgbClr val="2E7D8A"/>
            </a:solidFill>
            <a:prstDash val="solid"/>
          </a:ln>
        </p:spPr>
        <p:txBody>
          <a:bodyPr/>
          <a:lstStyle/>
          <a:p>
            <a:endParaRPr/>
          </a:p>
        </p:txBody>
      </p:sp>
      <p:sp>
        <p:nvSpPr>
          <p:cNvPr id="21" name="Shape 19"/>
          <p:cNvSpPr/>
          <p:nvPr/>
        </p:nvSpPr>
        <p:spPr>
          <a:xfrm>
            <a:off x="1143000" y="5257800"/>
            <a:ext cx="347472" cy="347472"/>
          </a:xfrm>
          <a:prstGeom prst="ellipse">
            <a:avLst/>
          </a:prstGeom>
          <a:solidFill>
            <a:srgbClr val="2E7D8A"/>
          </a:solidFill>
          <a:ln/>
        </p:spPr>
        <p:txBody>
          <a:bodyPr/>
          <a:lstStyle/>
          <a:p>
            <a:endParaRPr/>
          </a:p>
        </p:txBody>
      </p:sp>
      <p:sp>
        <p:nvSpPr>
          <p:cNvPr id="22" name="Text 20"/>
          <p:cNvSpPr txBox="1"/>
          <p:nvPr/>
        </p:nvSpPr>
        <p:spPr>
          <a:xfrm>
            <a:off x="1691640" y="5093208"/>
            <a:ext cx="3200400" cy="365760"/>
          </a:xfrm>
          <a:prstGeom prst="rect">
            <a:avLst/>
          </a:prstGeom>
          <a:noFill/>
          <a:ln/>
        </p:spPr>
        <p:txBody>
          <a:bodyPr wrap="square" lIns="0" tIns="0" rIns="0" bIns="0" rtlCol="0" anchor="ctr"/>
          <a:lstStyle/>
          <a:p>
            <a:pPr marL="0" indent="0">
              <a:buNone/>
            </a:pPr>
            <a:r>
              <a:rPr lang="en-US" sz="1700" b="1" dirty="0">
                <a:solidFill>
                  <a:srgbClr val="0E2E35"/>
                </a:solidFill>
                <a:latin typeface="Goudy Old Style" pitchFamily="34" charset="0"/>
                <a:ea typeface="Goudy Old Style" pitchFamily="34" charset="-122"/>
                <a:cs typeface="Goudy Old Style" pitchFamily="34" charset="-120"/>
              </a:rPr>
              <a:t>It needs a grocer</a:t>
            </a:r>
            <a:endParaRPr lang="en-US" sz="1700" dirty="0"/>
          </a:p>
        </p:txBody>
      </p:sp>
      <p:sp>
        <p:nvSpPr>
          <p:cNvPr id="23" name="Text 21"/>
          <p:cNvSpPr txBox="1"/>
          <p:nvPr/>
        </p:nvSpPr>
        <p:spPr>
          <a:xfrm>
            <a:off x="5029200" y="5102352"/>
            <a:ext cx="6126480" cy="694944"/>
          </a:xfrm>
          <a:prstGeom prst="rect">
            <a:avLst/>
          </a:prstGeom>
          <a:noFill/>
          <a:ln/>
        </p:spPr>
        <p:txBody>
          <a:bodyPr wrap="square" lIns="0" tIns="0" rIns="0" bIns="0" rtlCol="0" anchor="ctr"/>
          <a:lstStyle/>
          <a:p>
            <a:pPr marL="0" indent="0">
              <a:lnSpc>
                <a:spcPct val="115000"/>
              </a:lnSpc>
              <a:buNone/>
            </a:pPr>
            <a:r>
              <a:rPr lang="en-US" sz="1300" dirty="0">
                <a:solidFill>
                  <a:srgbClr val="5E7176"/>
                </a:solidFill>
                <a:latin typeface="Goudy Old Style" pitchFamily="34" charset="0"/>
                <a:ea typeface="Goudy Old Style" pitchFamily="34" charset="-122"/>
                <a:cs typeface="Goudy Old Style" pitchFamily="34" charset="-120"/>
              </a:rPr>
              <a:t>Without an operator who wants to run a store downtown, this is a real estate deal looking for a purpose. That is the conversation I am having first.</a:t>
            </a:r>
            <a:endParaRPr lang="en-US" sz="1300" dirty="0"/>
          </a:p>
        </p:txBody>
      </p:sp>
      <p:sp>
        <p:nvSpPr>
          <p:cNvPr id="24"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8C99A0"/>
                </a:solidFill>
                <a:latin typeface="Goudy Old Style"/>
              </a:rPr>
              <a:t>© 2026 Raymond Arce  ·  Concept first published September 25, 2026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FF2F2"/>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WHY THIS STARTS WITH A HEAD COUNT</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Foundations do not go first.</a:t>
            </a:r>
            <a:endParaRPr lang="en-US" sz="3800" dirty="0"/>
          </a:p>
        </p:txBody>
      </p:sp>
      <p:sp>
        <p:nvSpPr>
          <p:cNvPr id="4" name="Text 2"/>
          <p:cNvSpPr txBox="1"/>
          <p:nvPr/>
        </p:nvSpPr>
        <p:spPr>
          <a:xfrm>
            <a:off x="777240" y="1965960"/>
            <a:ext cx="10515600" cy="502920"/>
          </a:xfrm>
          <a:prstGeom prst="rect">
            <a:avLst/>
          </a:prstGeom>
          <a:noFill/>
          <a:ln/>
        </p:spPr>
        <p:txBody>
          <a:bodyPr wrap="square" lIns="0" tIns="0" rIns="0" bIns="0" rtlCol="0" anchor="ctr"/>
          <a:lstStyle/>
          <a:p>
            <a:pPr marL="0" indent="0">
              <a:lnSpc>
                <a:spcPct val="115000"/>
              </a:lnSpc>
              <a:buNone/>
            </a:pPr>
            <a:r>
              <a:rPr lang="en-US" sz="1700" dirty="0">
                <a:solidFill>
                  <a:srgbClr val="5E7176"/>
                </a:solidFill>
                <a:latin typeface="Goudy Old Style" pitchFamily="34" charset="0"/>
                <a:ea typeface="Goudy Old Style" pitchFamily="34" charset="-122"/>
                <a:cs typeface="Goudy Old Style" pitchFamily="34" charset="-120"/>
              </a:rPr>
              <a:t>A foundation will match money that is already on the table. It will not put up the first dollar for an idea. So the first job is not the building or the fund. It is us.</a:t>
            </a:r>
            <a:endParaRPr lang="en-US" sz="1700" dirty="0"/>
          </a:p>
        </p:txBody>
      </p:sp>
      <p:sp>
        <p:nvSpPr>
          <p:cNvPr id="5" name="Shape 3"/>
          <p:cNvSpPr/>
          <p:nvPr/>
        </p:nvSpPr>
        <p:spPr>
          <a:xfrm>
            <a:off x="777240" y="2651760"/>
            <a:ext cx="3319272" cy="2697480"/>
          </a:xfrm>
          <a:prstGeom prst="roundRect">
            <a:avLst>
              <a:gd name="adj" fmla="val 2034"/>
            </a:avLst>
          </a:prstGeom>
          <a:solidFill>
            <a:srgbClr val="E4EFF0"/>
          </a:solidFill>
          <a:ln w="12700">
            <a:solidFill>
              <a:srgbClr val="E4EFF0"/>
            </a:solidFill>
            <a:prstDash val="solid"/>
          </a:ln>
        </p:spPr>
        <p:txBody>
          <a:bodyPr/>
          <a:lstStyle/>
          <a:p>
            <a:endParaRPr/>
          </a:p>
        </p:txBody>
      </p:sp>
      <p:sp>
        <p:nvSpPr>
          <p:cNvPr id="6" name="Shape 4"/>
          <p:cNvSpPr/>
          <p:nvPr/>
        </p:nvSpPr>
        <p:spPr>
          <a:xfrm>
            <a:off x="777240" y="2651760"/>
            <a:ext cx="3319272" cy="91440"/>
          </a:xfrm>
          <a:prstGeom prst="rect">
            <a:avLst/>
          </a:prstGeom>
          <a:solidFill>
            <a:srgbClr val="2E7D8A"/>
          </a:solidFill>
          <a:ln w="12700">
            <a:solidFill>
              <a:srgbClr val="2E7D8A"/>
            </a:solidFill>
            <a:prstDash val="solid"/>
          </a:ln>
        </p:spPr>
        <p:txBody>
          <a:bodyPr/>
          <a:lstStyle/>
          <a:p>
            <a:endParaRPr/>
          </a:p>
        </p:txBody>
      </p:sp>
      <p:sp>
        <p:nvSpPr>
          <p:cNvPr id="7" name="Text 5"/>
          <p:cNvSpPr txBox="1"/>
          <p:nvPr/>
        </p:nvSpPr>
        <p:spPr>
          <a:xfrm>
            <a:off x="1078992" y="2926080"/>
            <a:ext cx="2743200" cy="658368"/>
          </a:xfrm>
          <a:prstGeom prst="rect">
            <a:avLst/>
          </a:prstGeom>
          <a:noFill/>
          <a:ln/>
        </p:spPr>
        <p:txBody>
          <a:bodyPr wrap="square" lIns="0" tIns="0" rIns="0" bIns="0" rtlCol="0" anchor="ctr"/>
          <a:lstStyle/>
          <a:p>
            <a:pPr marL="0" indent="0">
              <a:buNone/>
            </a:pPr>
            <a:r>
              <a:rPr lang="en-US" sz="1800" b="1" dirty="0">
                <a:solidFill>
                  <a:srgbClr val="0E2E35"/>
                </a:solidFill>
                <a:latin typeface="Goudy Old Style" pitchFamily="34" charset="0"/>
                <a:ea typeface="Goudy Old Style" pitchFamily="34" charset="-122"/>
                <a:cs typeface="Goudy Old Style" pitchFamily="34" charset="-120"/>
              </a:rPr>
              <a:t>Foundations follow demand</a:t>
            </a:r>
            <a:endParaRPr lang="en-US" sz="1800" dirty="0"/>
          </a:p>
        </p:txBody>
      </p:sp>
      <p:sp>
        <p:nvSpPr>
          <p:cNvPr id="8" name="Text 6"/>
          <p:cNvSpPr txBox="1"/>
          <p:nvPr/>
        </p:nvSpPr>
        <p:spPr>
          <a:xfrm>
            <a:off x="1078992" y="3639312"/>
            <a:ext cx="2743200" cy="1572768"/>
          </a:xfrm>
          <a:prstGeom prst="rect">
            <a:avLst/>
          </a:prstGeom>
          <a:noFill/>
          <a:ln/>
        </p:spPr>
        <p:txBody>
          <a:bodyPr wrap="square" lIns="0" tIns="0" rIns="0" bIns="0" rtlCol="0" anchor="ctr"/>
          <a:lstStyle/>
          <a:p>
            <a:pPr marL="0" indent="0">
              <a:lnSpc>
                <a:spcPct val="118000"/>
              </a:lnSpc>
              <a:buNone/>
            </a:pPr>
            <a:r>
              <a:rPr lang="en-US" sz="1250" dirty="0">
                <a:solidFill>
                  <a:srgbClr val="5E7176"/>
                </a:solidFill>
                <a:latin typeface="Goudy Old Style" pitchFamily="34" charset="0"/>
                <a:ea typeface="Goudy Old Style" pitchFamily="34" charset="-122"/>
                <a:cs typeface="Goudy Old Style" pitchFamily="34" charset="-120"/>
              </a:rPr>
              <a:t>Petoskey's foundation matched a fund residents had already joined. Build Galveston's two million came after five years of Vision Galveston asking the town what it wanted.</a:t>
            </a:r>
            <a:endParaRPr lang="en-US" sz="1250" dirty="0"/>
          </a:p>
        </p:txBody>
      </p:sp>
      <p:sp>
        <p:nvSpPr>
          <p:cNvPr id="9" name="Shape 7"/>
          <p:cNvSpPr/>
          <p:nvPr/>
        </p:nvSpPr>
        <p:spPr>
          <a:xfrm>
            <a:off x="4416552" y="2651760"/>
            <a:ext cx="3319272" cy="2697480"/>
          </a:xfrm>
          <a:prstGeom prst="roundRect">
            <a:avLst>
              <a:gd name="adj" fmla="val 2034"/>
            </a:avLst>
          </a:prstGeom>
          <a:solidFill>
            <a:srgbClr val="F7EFDF"/>
          </a:solidFill>
          <a:ln w="12700">
            <a:solidFill>
              <a:srgbClr val="F7EFDF"/>
            </a:solidFill>
            <a:prstDash val="solid"/>
          </a:ln>
        </p:spPr>
        <p:txBody>
          <a:bodyPr/>
          <a:lstStyle/>
          <a:p>
            <a:endParaRPr/>
          </a:p>
        </p:txBody>
      </p:sp>
      <p:sp>
        <p:nvSpPr>
          <p:cNvPr id="10" name="Shape 8"/>
          <p:cNvSpPr/>
          <p:nvPr/>
        </p:nvSpPr>
        <p:spPr>
          <a:xfrm>
            <a:off x="4416552" y="2651760"/>
            <a:ext cx="3319272" cy="91440"/>
          </a:xfrm>
          <a:prstGeom prst="rect">
            <a:avLst/>
          </a:prstGeom>
          <a:solidFill>
            <a:srgbClr val="C08A2E"/>
          </a:solidFill>
          <a:ln w="12700">
            <a:solidFill>
              <a:srgbClr val="C08A2E"/>
            </a:solidFill>
            <a:prstDash val="solid"/>
          </a:ln>
        </p:spPr>
        <p:txBody>
          <a:bodyPr/>
          <a:lstStyle/>
          <a:p>
            <a:endParaRPr/>
          </a:p>
        </p:txBody>
      </p:sp>
      <p:sp>
        <p:nvSpPr>
          <p:cNvPr id="11" name="Text 9"/>
          <p:cNvSpPr txBox="1"/>
          <p:nvPr/>
        </p:nvSpPr>
        <p:spPr>
          <a:xfrm>
            <a:off x="4718304" y="2926080"/>
            <a:ext cx="2743200" cy="658368"/>
          </a:xfrm>
          <a:prstGeom prst="rect">
            <a:avLst/>
          </a:prstGeom>
          <a:noFill/>
          <a:ln/>
        </p:spPr>
        <p:txBody>
          <a:bodyPr wrap="square" lIns="0" tIns="0" rIns="0" bIns="0" rtlCol="0" anchor="ctr"/>
          <a:lstStyle/>
          <a:p>
            <a:pPr marL="0" indent="0">
              <a:buNone/>
            </a:pPr>
            <a:r>
              <a:rPr lang="en-US" sz="1800" b="1" dirty="0">
                <a:solidFill>
                  <a:srgbClr val="0E2E35"/>
                </a:solidFill>
                <a:latin typeface="Goudy Old Style" pitchFamily="34" charset="0"/>
                <a:ea typeface="Goudy Old Style" pitchFamily="34" charset="-122"/>
                <a:cs typeface="Goudy Old Style" pitchFamily="34" charset="-120"/>
              </a:rPr>
              <a:t>The count is the leverage</a:t>
            </a:r>
            <a:endParaRPr lang="en-US" sz="1800" dirty="0"/>
          </a:p>
        </p:txBody>
      </p:sp>
      <p:sp>
        <p:nvSpPr>
          <p:cNvPr id="12" name="Text 10"/>
          <p:cNvSpPr txBox="1"/>
          <p:nvPr/>
        </p:nvSpPr>
        <p:spPr>
          <a:xfrm>
            <a:off x="4718304" y="3639312"/>
            <a:ext cx="2743200" cy="1572768"/>
          </a:xfrm>
          <a:prstGeom prst="rect">
            <a:avLst/>
          </a:prstGeom>
          <a:noFill/>
          <a:ln/>
        </p:spPr>
        <p:txBody>
          <a:bodyPr wrap="square" lIns="0" tIns="0" rIns="0" bIns="0" rtlCol="0" anchor="ctr"/>
          <a:lstStyle/>
          <a:p>
            <a:pPr marL="0" indent="0">
              <a:lnSpc>
                <a:spcPct val="118000"/>
              </a:lnSpc>
              <a:buNone/>
            </a:pPr>
            <a:r>
              <a:rPr lang="en-US" sz="1250" dirty="0">
                <a:solidFill>
                  <a:srgbClr val="5E7176"/>
                </a:solidFill>
                <a:latin typeface="Goudy Old Style" pitchFamily="34" charset="0"/>
                <a:ea typeface="Goudy Old Style" pitchFamily="34" charset="-122"/>
                <a:cs typeface="Goudy Old Style" pitchFamily="34" charset="-120"/>
              </a:rPr>
              <a:t>A list of neighbors who have said in writing they would invest is what turns a request into a negotiation. Without it we are asking for charity.</a:t>
            </a:r>
            <a:endParaRPr lang="en-US" sz="1250" dirty="0"/>
          </a:p>
        </p:txBody>
      </p:sp>
      <p:sp>
        <p:nvSpPr>
          <p:cNvPr id="13" name="Shape 11"/>
          <p:cNvSpPr/>
          <p:nvPr/>
        </p:nvSpPr>
        <p:spPr>
          <a:xfrm>
            <a:off x="8055864" y="2651760"/>
            <a:ext cx="3319272" cy="2697480"/>
          </a:xfrm>
          <a:prstGeom prst="roundRect">
            <a:avLst>
              <a:gd name="adj" fmla="val 2034"/>
            </a:avLst>
          </a:prstGeom>
          <a:solidFill>
            <a:srgbClr val="FAEBE3"/>
          </a:solidFill>
          <a:ln w="12700">
            <a:solidFill>
              <a:srgbClr val="FAEBE3"/>
            </a:solidFill>
            <a:prstDash val="solid"/>
          </a:ln>
        </p:spPr>
        <p:txBody>
          <a:bodyPr/>
          <a:lstStyle/>
          <a:p>
            <a:endParaRPr/>
          </a:p>
        </p:txBody>
      </p:sp>
      <p:sp>
        <p:nvSpPr>
          <p:cNvPr id="14" name="Shape 12"/>
          <p:cNvSpPr/>
          <p:nvPr/>
        </p:nvSpPr>
        <p:spPr>
          <a:xfrm>
            <a:off x="8055864" y="2651760"/>
            <a:ext cx="3319272" cy="91440"/>
          </a:xfrm>
          <a:prstGeom prst="rect">
            <a:avLst/>
          </a:prstGeom>
          <a:solidFill>
            <a:srgbClr val="C0562E"/>
          </a:solidFill>
          <a:ln w="12700">
            <a:solidFill>
              <a:srgbClr val="C0562E"/>
            </a:solidFill>
            <a:prstDash val="solid"/>
          </a:ln>
        </p:spPr>
        <p:txBody>
          <a:bodyPr/>
          <a:lstStyle/>
          <a:p>
            <a:endParaRPr/>
          </a:p>
        </p:txBody>
      </p:sp>
      <p:sp>
        <p:nvSpPr>
          <p:cNvPr id="15" name="Text 13"/>
          <p:cNvSpPr txBox="1"/>
          <p:nvPr/>
        </p:nvSpPr>
        <p:spPr>
          <a:xfrm>
            <a:off x="8357616" y="2926080"/>
            <a:ext cx="2743200" cy="658368"/>
          </a:xfrm>
          <a:prstGeom prst="rect">
            <a:avLst/>
          </a:prstGeom>
          <a:noFill/>
          <a:ln/>
        </p:spPr>
        <p:txBody>
          <a:bodyPr wrap="square" lIns="0" tIns="0" rIns="0" bIns="0" rtlCol="0" anchor="ctr"/>
          <a:lstStyle/>
          <a:p>
            <a:pPr marL="0" indent="0">
              <a:buNone/>
            </a:pPr>
            <a:r>
              <a:rPr lang="en-US" sz="1800" b="1" dirty="0">
                <a:solidFill>
                  <a:srgbClr val="0E2E35"/>
                </a:solidFill>
                <a:latin typeface="Goudy Old Style" pitchFamily="34" charset="0"/>
                <a:ea typeface="Goudy Old Style" pitchFamily="34" charset="-122"/>
                <a:cs typeface="Goudy Old Style" pitchFamily="34" charset="-120"/>
              </a:rPr>
              <a:t>The arithmetic</a:t>
            </a:r>
            <a:endParaRPr lang="en-US" sz="1800" dirty="0"/>
          </a:p>
        </p:txBody>
      </p:sp>
      <p:sp>
        <p:nvSpPr>
          <p:cNvPr id="16" name="Text 14"/>
          <p:cNvSpPr txBox="1"/>
          <p:nvPr/>
        </p:nvSpPr>
        <p:spPr>
          <a:xfrm>
            <a:off x="8357616" y="3639312"/>
            <a:ext cx="2743200" cy="1572768"/>
          </a:xfrm>
          <a:prstGeom prst="rect">
            <a:avLst/>
          </a:prstGeom>
          <a:noFill/>
          <a:ln/>
        </p:spPr>
        <p:txBody>
          <a:bodyPr wrap="square" lIns="0" tIns="0" rIns="0" bIns="0" rtlCol="0" anchor="ctr"/>
          <a:lstStyle/>
          <a:p>
            <a:pPr marL="0" indent="0">
              <a:lnSpc>
                <a:spcPct val="118000"/>
              </a:lnSpc>
              <a:buNone/>
            </a:pPr>
            <a:r>
              <a:rPr lang="en-US" sz="1250" dirty="0">
                <a:solidFill>
                  <a:srgbClr val="5E7176"/>
                </a:solidFill>
                <a:latin typeface="Goudy Old Style" pitchFamily="34" charset="0"/>
                <a:ea typeface="Goudy Old Style" pitchFamily="34" charset="-122"/>
                <a:cs typeface="Goudy Old Style" pitchFamily="34" charset="-120"/>
              </a:rPr>
              <a:t>Two hundred neighbors at five hundred dollars is one hundred thousand dollars of local money. That is a number a foundation can match and a number Council cannot wave off.</a:t>
            </a:r>
            <a:endParaRPr lang="en-US" sz="1250" dirty="0"/>
          </a:p>
        </p:txBody>
      </p:sp>
      <p:sp>
        <p:nvSpPr>
          <p:cNvPr id="17" name="Text 15"/>
          <p:cNvSpPr txBox="1"/>
          <p:nvPr/>
        </p:nvSpPr>
        <p:spPr>
          <a:xfrm>
            <a:off x="777240" y="5532120"/>
            <a:ext cx="10607040" cy="365760"/>
          </a:xfrm>
          <a:prstGeom prst="rect">
            <a:avLst/>
          </a:prstGeom>
          <a:noFill/>
          <a:ln/>
        </p:spPr>
        <p:txBody>
          <a:bodyPr wrap="square" lIns="0" tIns="0" rIns="0" bIns="0" rtlCol="0" anchor="ctr"/>
          <a:lstStyle/>
          <a:p>
            <a:pPr marL="0" indent="0">
              <a:buNone/>
            </a:pPr>
            <a:r>
              <a:rPr lang="en-US" sz="1400" dirty="0">
                <a:solidFill>
                  <a:srgbClr val="0E2E35"/>
                </a:solidFill>
                <a:latin typeface="Goudy Old Style" pitchFamily="34" charset="0"/>
                <a:ea typeface="Goudy Old Style" pitchFamily="34" charset="-122"/>
                <a:cs typeface="Goudy Old Style" pitchFamily="34" charset="-120"/>
              </a:rPr>
              <a:t>Nothing on this page asks anyone for money. It asks for a show of hands, and the show of hands is the whole strategy.</a:t>
            </a:r>
            <a:endParaRPr lang="en-US" sz="1400" dirty="0"/>
          </a:p>
        </p:txBody>
      </p:sp>
      <p:sp>
        <p:nvSpPr>
          <p:cNvPr id="18" name="Text 16"/>
          <p:cNvSpPr txBox="1"/>
          <p:nvPr/>
        </p:nvSpPr>
        <p:spPr>
          <a:xfrm>
            <a:off x="777240" y="6053328"/>
            <a:ext cx="10607040" cy="384048"/>
          </a:xfrm>
          <a:prstGeom prst="rect">
            <a:avLst/>
          </a:prstGeom>
          <a:noFill/>
          <a:ln/>
        </p:spPr>
        <p:txBody>
          <a:bodyPr wrap="square" lIns="0" tIns="0" rIns="0" bIns="0" rtlCol="0" anchor="ctr"/>
          <a:lstStyle/>
          <a:p>
            <a:pPr marL="0" indent="0">
              <a:lnSpc>
                <a:spcPct val="115000"/>
              </a:lnSpc>
              <a:buNone/>
            </a:pPr>
            <a:r>
              <a:rPr lang="en-US" sz="1000" i="1" dirty="0">
                <a:solidFill>
                  <a:srgbClr val="8A9A9E"/>
                </a:solidFill>
                <a:latin typeface="Goudy Old Style" pitchFamily="34" charset="0"/>
                <a:ea typeface="Goudy Old Style" pitchFamily="34" charset="-122"/>
                <a:cs typeface="Goudy Old Style" pitchFamily="34" charset="-120"/>
              </a:rPr>
              <a:t>Petoskey match reported July 6, 2026. Build Galveston fund as reported by </a:t>
            </a:r>
            <a:r>
              <a:rPr lang="en-US" sz="1000" i="1" dirty="0">
                <a:solidFill>
                  <a:srgbClr val="C0562E"/>
                </a:solidFill>
                <a:latin typeface="Goudy Old Style" pitchFamily="34" charset="0"/>
                <a:ea typeface="Goudy Old Style" pitchFamily="34" charset="-122"/>
                <a:cs typeface="Goudy Old Style" pitchFamily="34" charset="-120"/>
              </a:rPr>
              <a:t>The Galveston County Daily News</a:t>
            </a:r>
            <a:r>
              <a:rPr lang="en-US" sz="1000" i="1" dirty="0">
                <a:solidFill>
                  <a:srgbClr val="8A9A9E"/>
                </a:solidFill>
                <a:latin typeface="Goudy Old Style" pitchFamily="34" charset="0"/>
                <a:ea typeface="Goudy Old Style" pitchFamily="34" charset="-122"/>
                <a:cs typeface="Goudy Old Style" pitchFamily="34" charset="-120"/>
              </a:rPr>
              <a:t>, April 18, 2024. The two hundred by five hundred figure is an illustration, not a target that has been set.</a:t>
            </a:r>
            <a:endParaRPr lang="en-US" sz="1000" dirty="0"/>
          </a:p>
        </p:txBody>
      </p:sp>
      <p:sp>
        <p:nvSpPr>
          <p:cNvPr id="19"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8C99A0"/>
                </a:solidFill>
                <a:latin typeface="Goudy Old Style"/>
              </a:rPr>
              <a:t>© 2026 Raymond Arce  ·  Concept first published September 25, 2026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777240" y="594360"/>
            <a:ext cx="9601200" cy="292608"/>
          </a:xfrm>
          <a:prstGeom prst="rect">
            <a:avLst/>
          </a:prstGeom>
          <a:noFill/>
          <a:ln/>
        </p:spPr>
        <p:txBody>
          <a:bodyPr wrap="square" lIns="0" tIns="0" rIns="0" bIns="0" rtlCol="0" anchor="ctr"/>
          <a:lstStyle/>
          <a:p>
            <a:pPr marL="0" indent="0">
              <a:buNone/>
            </a:pPr>
            <a:r>
              <a:rPr lang="en-US" sz="1200" b="1" kern="0" spc="240" dirty="0">
                <a:solidFill>
                  <a:srgbClr val="2E7D8A"/>
                </a:solidFill>
                <a:latin typeface="Goudy Old Style" pitchFamily="34" charset="0"/>
                <a:ea typeface="Goudy Old Style" pitchFamily="34" charset="-122"/>
                <a:cs typeface="Goudy Old Style" pitchFamily="34" charset="-120"/>
              </a:rPr>
              <a:t>THE ASK</a:t>
            </a:r>
            <a:endParaRPr lang="en-US" sz="1200" dirty="0"/>
          </a:p>
        </p:txBody>
      </p:sp>
      <p:sp>
        <p:nvSpPr>
          <p:cNvPr id="3" name="Text 1"/>
          <p:cNvSpPr txBox="1"/>
          <p:nvPr/>
        </p:nvSpPr>
        <p:spPr>
          <a:xfrm>
            <a:off x="777240" y="960120"/>
            <a:ext cx="10515600" cy="914400"/>
          </a:xfrm>
          <a:prstGeom prst="rect">
            <a:avLst/>
          </a:prstGeom>
          <a:noFill/>
          <a:ln/>
        </p:spPr>
        <p:txBody>
          <a:bodyPr wrap="square" lIns="0" tIns="0" rIns="0" bIns="0" rtlCol="0" anchor="ctr"/>
          <a:lstStyle/>
          <a:p>
            <a:pPr marL="0" indent="0">
              <a:buNone/>
            </a:pPr>
            <a:r>
              <a:rPr lang="en-US" sz="3800" b="1" dirty="0">
                <a:solidFill>
                  <a:srgbClr val="0E2E35"/>
                </a:solidFill>
                <a:latin typeface="Goudy Old Style" pitchFamily="34" charset="0"/>
                <a:ea typeface="Goudy Old Style" pitchFamily="34" charset="-122"/>
                <a:cs typeface="Goudy Old Style" pitchFamily="34" charset="-120"/>
              </a:rPr>
              <a:t>First from you. Then from Council.</a:t>
            </a:r>
            <a:endParaRPr lang="en-US" sz="3800" dirty="0"/>
          </a:p>
        </p:txBody>
      </p:sp>
      <p:sp>
        <p:nvSpPr>
          <p:cNvPr id="4" name="Shape 2"/>
          <p:cNvSpPr/>
          <p:nvPr/>
        </p:nvSpPr>
        <p:spPr>
          <a:xfrm>
            <a:off x="777240" y="1965960"/>
            <a:ext cx="5029200" cy="3794760"/>
          </a:xfrm>
          <a:prstGeom prst="roundRect">
            <a:avLst>
              <a:gd name="adj" fmla="val 1446"/>
            </a:avLst>
          </a:prstGeom>
          <a:solidFill>
            <a:srgbClr val="EFF2F2"/>
          </a:solidFill>
          <a:ln w="12700">
            <a:solidFill>
              <a:srgbClr val="DFE5E5"/>
            </a:solidFill>
            <a:prstDash val="solid"/>
          </a:ln>
        </p:spPr>
        <p:txBody>
          <a:bodyPr/>
          <a:lstStyle/>
          <a:p>
            <a:endParaRPr/>
          </a:p>
        </p:txBody>
      </p:sp>
      <p:sp>
        <p:nvSpPr>
          <p:cNvPr id="5" name="Text 3"/>
          <p:cNvSpPr txBox="1"/>
          <p:nvPr/>
        </p:nvSpPr>
        <p:spPr>
          <a:xfrm>
            <a:off x="1143000" y="2240280"/>
            <a:ext cx="4297680" cy="274320"/>
          </a:xfrm>
          <a:prstGeom prst="rect">
            <a:avLst/>
          </a:prstGeom>
          <a:noFill/>
          <a:ln/>
        </p:spPr>
        <p:txBody>
          <a:bodyPr wrap="square" lIns="0" tIns="0" rIns="0" bIns="0" rtlCol="0" anchor="ctr"/>
          <a:lstStyle/>
          <a:p>
            <a:pPr marL="0" indent="0">
              <a:buNone/>
            </a:pPr>
            <a:r>
              <a:rPr lang="en-US" sz="1100" b="1" kern="0" spc="200" dirty="0">
                <a:solidFill>
                  <a:srgbClr val="2E7D8A"/>
                </a:solidFill>
                <a:latin typeface="Goudy Old Style" pitchFamily="34" charset="0"/>
                <a:ea typeface="Goudy Old Style" pitchFamily="34" charset="-122"/>
                <a:cs typeface="Goudy Old Style" pitchFamily="34" charset="-120"/>
              </a:rPr>
              <a:t>WHAT I AM ASKING FOR</a:t>
            </a:r>
            <a:endParaRPr lang="en-US" sz="1100" dirty="0"/>
          </a:p>
        </p:txBody>
      </p:sp>
      <p:sp>
        <p:nvSpPr>
          <p:cNvPr id="6" name="Text 4"/>
          <p:cNvSpPr txBox="1"/>
          <p:nvPr/>
        </p:nvSpPr>
        <p:spPr>
          <a:xfrm>
            <a:off x="1143000" y="2560320"/>
            <a:ext cx="4297680" cy="411480"/>
          </a:xfrm>
          <a:prstGeom prst="rect">
            <a:avLst/>
          </a:prstGeom>
          <a:noFill/>
          <a:ln/>
        </p:spPr>
        <p:txBody>
          <a:bodyPr wrap="square" lIns="0" tIns="0" rIns="0" bIns="0" rtlCol="0" anchor="ctr"/>
          <a:lstStyle/>
          <a:p>
            <a:pPr marL="0" indent="0">
              <a:buNone/>
            </a:pPr>
            <a:r>
              <a:rPr lang="en-US" sz="2000" b="1" dirty="0">
                <a:solidFill>
                  <a:srgbClr val="0E2E35"/>
                </a:solidFill>
                <a:latin typeface="Goudy Old Style" pitchFamily="34" charset="0"/>
                <a:ea typeface="Goudy Old Style" pitchFamily="34" charset="-122"/>
                <a:cs typeface="Goudy Old Style" pitchFamily="34" charset="-120"/>
              </a:rPr>
              <a:t>A head count</a:t>
            </a:r>
            <a:endParaRPr lang="en-US" sz="2000" dirty="0"/>
          </a:p>
        </p:txBody>
      </p:sp>
      <p:sp>
        <p:nvSpPr>
          <p:cNvPr id="7" name="Text 5"/>
          <p:cNvSpPr txBox="1"/>
          <p:nvPr/>
        </p:nvSpPr>
        <p:spPr>
          <a:xfrm>
            <a:off x="1143000" y="3108960"/>
            <a:ext cx="4297680" cy="65836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5E7176"/>
                </a:solidFill>
                <a:latin typeface="Goudy Old Style" pitchFamily="34" charset="0"/>
                <a:ea typeface="Goudy Old Style" pitchFamily="34" charset="-122"/>
                <a:cs typeface="Goudy Old Style" pitchFamily="34" charset="-120"/>
              </a:rPr>
              <a:t>Say whether you would put money in, and about how much. Nothing binding, nothing collected</a:t>
            </a:r>
            <a:endParaRPr lang="en-US" sz="1300" dirty="0"/>
          </a:p>
        </p:txBody>
      </p:sp>
      <p:sp>
        <p:nvSpPr>
          <p:cNvPr id="8" name="Text 6"/>
          <p:cNvSpPr txBox="1"/>
          <p:nvPr/>
        </p:nvSpPr>
        <p:spPr>
          <a:xfrm>
            <a:off x="1143000" y="3803904"/>
            <a:ext cx="4297680" cy="65836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5E7176"/>
                </a:solidFill>
                <a:latin typeface="Goudy Old Style" pitchFamily="34" charset="0"/>
                <a:ea typeface="Goudy Old Style" pitchFamily="34" charset="-122"/>
                <a:cs typeface="Goudy Old Style" pitchFamily="34" charset="-120"/>
              </a:rPr>
              <a:t>Bring five neighbors to the page, or five classmates, and tell me if you know a grocer or a building owner</a:t>
            </a:r>
            <a:endParaRPr lang="en-US" sz="1300" dirty="0"/>
          </a:p>
        </p:txBody>
      </p:sp>
      <p:sp>
        <p:nvSpPr>
          <p:cNvPr id="9" name="Text 7"/>
          <p:cNvSpPr txBox="1"/>
          <p:nvPr/>
        </p:nvSpPr>
        <p:spPr>
          <a:xfrm>
            <a:off x="1143000" y="4498848"/>
            <a:ext cx="4297680" cy="65836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5E7176"/>
                </a:solidFill>
                <a:latin typeface="Goudy Old Style" pitchFamily="34" charset="0"/>
                <a:ea typeface="Goudy Old Style" pitchFamily="34" charset="-122"/>
                <a:cs typeface="Goudy Old Style" pitchFamily="34" charset="-120"/>
              </a:rPr>
              <a:t>Then I take the count to the island's foundations and ask for a match</a:t>
            </a:r>
            <a:endParaRPr lang="en-US" sz="1300" dirty="0"/>
          </a:p>
        </p:txBody>
      </p:sp>
      <p:sp>
        <p:nvSpPr>
          <p:cNvPr id="10" name="Shape 8"/>
          <p:cNvSpPr/>
          <p:nvPr/>
        </p:nvSpPr>
        <p:spPr>
          <a:xfrm>
            <a:off x="6355080" y="1965960"/>
            <a:ext cx="5029200" cy="3794760"/>
          </a:xfrm>
          <a:prstGeom prst="roundRect">
            <a:avLst>
              <a:gd name="adj" fmla="val 1446"/>
            </a:avLst>
          </a:prstGeom>
          <a:solidFill>
            <a:srgbClr val="0E2E35"/>
          </a:solidFill>
          <a:ln w="12700">
            <a:solidFill>
              <a:srgbClr val="0E2E35"/>
            </a:solidFill>
            <a:prstDash val="solid"/>
          </a:ln>
        </p:spPr>
        <p:txBody>
          <a:bodyPr/>
          <a:lstStyle/>
          <a:p>
            <a:endParaRPr/>
          </a:p>
        </p:txBody>
      </p:sp>
      <p:sp>
        <p:nvSpPr>
          <p:cNvPr id="11" name="Text 9"/>
          <p:cNvSpPr txBox="1"/>
          <p:nvPr/>
        </p:nvSpPr>
        <p:spPr>
          <a:xfrm>
            <a:off x="6720840" y="2240280"/>
            <a:ext cx="4297680" cy="274320"/>
          </a:xfrm>
          <a:prstGeom prst="rect">
            <a:avLst/>
          </a:prstGeom>
          <a:noFill/>
          <a:ln/>
        </p:spPr>
        <p:txBody>
          <a:bodyPr wrap="square" lIns="0" tIns="0" rIns="0" bIns="0" rtlCol="0" anchor="ctr"/>
          <a:lstStyle/>
          <a:p>
            <a:pPr marL="0" indent="0">
              <a:buNone/>
            </a:pPr>
            <a:r>
              <a:rPr lang="en-US" sz="1100" b="1" kern="0" spc="200" dirty="0">
                <a:solidFill>
                  <a:srgbClr val="E2D3B3"/>
                </a:solidFill>
                <a:latin typeface="Goudy Old Style" pitchFamily="34" charset="0"/>
                <a:ea typeface="Goudy Old Style" pitchFamily="34" charset="-122"/>
                <a:cs typeface="Goudy Old Style" pitchFamily="34" charset="-120"/>
              </a:rPr>
              <a:t>WHAT COUNCIL CAN DO</a:t>
            </a:r>
            <a:endParaRPr lang="en-US" sz="1100" dirty="0"/>
          </a:p>
        </p:txBody>
      </p:sp>
      <p:sp>
        <p:nvSpPr>
          <p:cNvPr id="12" name="Text 10"/>
          <p:cNvSpPr txBox="1"/>
          <p:nvPr/>
        </p:nvSpPr>
        <p:spPr>
          <a:xfrm>
            <a:off x="6720840" y="2560320"/>
            <a:ext cx="4297680" cy="411480"/>
          </a:xfrm>
          <a:prstGeom prst="rect">
            <a:avLst/>
          </a:prstGeom>
          <a:noFill/>
          <a:ln/>
        </p:spPr>
        <p:txBody>
          <a:bodyPr wrap="square" lIns="0" tIns="0" rIns="0" bIns="0" rtlCol="0" anchor="ctr"/>
          <a:lstStyle/>
          <a:p>
            <a:pPr marL="0" indent="0">
              <a:buNone/>
            </a:pPr>
            <a:r>
              <a:rPr lang="en-US" sz="2000" b="1" dirty="0">
                <a:solidFill>
                  <a:srgbClr val="FFFFFF"/>
                </a:solidFill>
                <a:latin typeface="Goudy Old Style" pitchFamily="34" charset="0"/>
                <a:ea typeface="Goudy Old Style" pitchFamily="34" charset="-122"/>
                <a:cs typeface="Goudy Old Style" pitchFamily="34" charset="-120"/>
              </a:rPr>
              <a:t>Three things</a:t>
            </a:r>
            <a:endParaRPr lang="en-US" sz="2000" dirty="0"/>
          </a:p>
        </p:txBody>
      </p:sp>
      <p:sp>
        <p:nvSpPr>
          <p:cNvPr id="13" name="Text 11"/>
          <p:cNvSpPr txBox="1"/>
          <p:nvPr/>
        </p:nvSpPr>
        <p:spPr>
          <a:xfrm>
            <a:off x="6720840" y="3108960"/>
            <a:ext cx="4297680" cy="65836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C7D6D9"/>
                </a:solidFill>
                <a:latin typeface="Goudy Old Style" pitchFamily="34" charset="0"/>
                <a:ea typeface="Goudy Old Style" pitchFamily="34" charset="-122"/>
                <a:cs typeface="Goudy Old Style" pitchFamily="34" charset="-120"/>
              </a:rPr>
              <a:t>Confirm downtown's opportunity zone the day Treasury certifies it, and say what it means</a:t>
            </a:r>
            <a:endParaRPr lang="en-US" sz="1300" dirty="0"/>
          </a:p>
        </p:txBody>
      </p:sp>
      <p:sp>
        <p:nvSpPr>
          <p:cNvPr id="14" name="Text 12"/>
          <p:cNvSpPr txBox="1"/>
          <p:nvPr/>
        </p:nvSpPr>
        <p:spPr>
          <a:xfrm>
            <a:off x="6720840" y="3803904"/>
            <a:ext cx="4297680" cy="65836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C7D6D9"/>
                </a:solidFill>
                <a:latin typeface="Goudy Old Style" pitchFamily="34" charset="0"/>
                <a:ea typeface="Goudy Old Style" pitchFamily="34" charset="-122"/>
                <a:cs typeface="Goudy Old Style" pitchFamily="34" charset="-120"/>
              </a:rPr>
              <a:t>Put the City's historic tax freeze in writing for a downtown grocery project</a:t>
            </a:r>
            <a:endParaRPr lang="en-US" sz="1300" dirty="0"/>
          </a:p>
        </p:txBody>
      </p:sp>
      <p:sp>
        <p:nvSpPr>
          <p:cNvPr id="15" name="Text 13"/>
          <p:cNvSpPr txBox="1"/>
          <p:nvPr/>
        </p:nvSpPr>
        <p:spPr>
          <a:xfrm>
            <a:off x="6720840" y="4498848"/>
            <a:ext cx="4297680" cy="658368"/>
          </a:xfrm>
          <a:prstGeom prst="rect">
            <a:avLst/>
          </a:prstGeom>
          <a:noFill/>
          <a:ln/>
        </p:spPr>
        <p:txBody>
          <a:bodyPr wrap="square" lIns="0" tIns="0" rIns="0" bIns="0" rtlCol="0" anchor="ctr"/>
          <a:lstStyle/>
          <a:p>
            <a:pPr marL="342900" indent="-342900">
              <a:lnSpc>
                <a:spcPct val="115000"/>
              </a:lnSpc>
              <a:buSzPct val="100000"/>
              <a:buChar char="•"/>
            </a:pPr>
            <a:r>
              <a:rPr lang="en-US" sz="1300" dirty="0">
                <a:solidFill>
                  <a:srgbClr val="C7D6D9"/>
                </a:solidFill>
                <a:latin typeface="Goudy Old Style" pitchFamily="34" charset="0"/>
                <a:ea typeface="Goudy Old Style" pitchFamily="34" charset="-122"/>
                <a:cs typeface="Goudy Old Style" pitchFamily="34" charset="-120"/>
              </a:rPr>
              <a:t>Convene Vision Galveston, Build Galveston, the GEDP and Galveston College about who holds a fund and who teaches the class</a:t>
            </a:r>
            <a:endParaRPr lang="en-US" sz="1300" dirty="0"/>
          </a:p>
        </p:txBody>
      </p:sp>
      <p:sp>
        <p:nvSpPr>
          <p:cNvPr id="16" name="Text 14"/>
          <p:cNvSpPr txBox="1"/>
          <p:nvPr/>
        </p:nvSpPr>
        <p:spPr>
          <a:xfrm>
            <a:off x="777240" y="5897880"/>
            <a:ext cx="10607040" cy="457200"/>
          </a:xfrm>
          <a:prstGeom prst="rect">
            <a:avLst/>
          </a:prstGeom>
          <a:noFill/>
          <a:ln/>
        </p:spPr>
        <p:txBody>
          <a:bodyPr wrap="square" lIns="0" tIns="0" rIns="0" bIns="0" rtlCol="0" anchor="ctr"/>
          <a:lstStyle/>
          <a:p>
            <a:pPr marL="0" indent="0">
              <a:buNone/>
            </a:pPr>
            <a:r>
              <a:rPr lang="en-US" sz="1350" i="1" dirty="0">
                <a:solidFill>
                  <a:srgbClr val="0E2E35"/>
                </a:solidFill>
                <a:latin typeface="Goudy Old Style" pitchFamily="34" charset="0"/>
                <a:ea typeface="Goudy Old Style" pitchFamily="34" charset="-122"/>
                <a:cs typeface="Goudy Old Style" pitchFamily="34" charset="-120"/>
              </a:rPr>
              <a:t>No city dollars, no city ownership, no new tax, no new district. The left column is the one that decides whether the right column ever happens.</a:t>
            </a:r>
            <a:endParaRPr lang="en-US" sz="1350" dirty="0"/>
          </a:p>
        </p:txBody>
      </p:sp>
      <p:sp>
        <p:nvSpPr>
          <p:cNvPr id="17"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8C99A0"/>
                </a:solidFill>
                <a:latin typeface="Goudy Old Style"/>
              </a:rPr>
              <a:t>© 2026 Raymond Arce  ·  Concept first published September 25, 2026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E2E35"/>
        </a:solidFill>
        <a:effectLst/>
      </p:bgPr>
    </p:bg>
    <p:spTree>
      <p:nvGrpSpPr>
        <p:cNvPr id="1" name=""/>
        <p:cNvGrpSpPr/>
        <p:nvPr/>
      </p:nvGrpSpPr>
      <p:grpSpPr>
        <a:xfrm>
          <a:off x="0" y="0"/>
          <a:ext cx="0" cy="0"/>
          <a:chOff x="0" y="0"/>
          <a:chExt cx="0" cy="0"/>
        </a:xfrm>
      </p:grpSpPr>
      <p:pic>
        <p:nvPicPr>
          <p:cNvPr id="2" name="Image 0" descr="drone-plain-sky.jpg"/>
          <p:cNvPicPr>
            <a:picLocks noChangeAspect="1"/>
          </p:cNvPicPr>
          <p:nvPr/>
        </p:nvPicPr>
        <p:blipFill>
          <a:blip r:embed="rId2"/>
          <a:srcRect/>
          <a:stretch/>
        </p:blipFill>
        <p:spPr>
          <a:xfrm>
            <a:off x="0" y="0"/>
            <a:ext cx="12161520" cy="6858000"/>
          </a:xfrm>
          <a:prstGeom prst="rect">
            <a:avLst/>
          </a:prstGeom>
        </p:spPr>
      </p:pic>
      <p:sp>
        <p:nvSpPr>
          <p:cNvPr id="3" name="Shape 0"/>
          <p:cNvSpPr/>
          <p:nvPr/>
        </p:nvSpPr>
        <p:spPr>
          <a:xfrm>
            <a:off x="0" y="0"/>
            <a:ext cx="12161520" cy="6858000"/>
          </a:xfrm>
          <a:prstGeom prst="rect">
            <a:avLst/>
          </a:prstGeom>
          <a:solidFill>
            <a:srgbClr val="0E2E35">
              <a:alpha val="48000"/>
            </a:srgbClr>
          </a:solidFill>
          <a:ln w="12700">
            <a:solidFill>
              <a:srgbClr val="333333"/>
            </a:solidFill>
            <a:prstDash val="solid"/>
          </a:ln>
        </p:spPr>
        <p:txBody>
          <a:bodyPr/>
          <a:lstStyle/>
          <a:p>
            <a:endParaRPr/>
          </a:p>
        </p:txBody>
      </p:sp>
      <p:sp>
        <p:nvSpPr>
          <p:cNvPr id="4" name="Shape 1"/>
          <p:cNvSpPr/>
          <p:nvPr/>
        </p:nvSpPr>
        <p:spPr>
          <a:xfrm>
            <a:off x="0" y="3566160"/>
            <a:ext cx="12161520" cy="3291840"/>
          </a:xfrm>
          <a:prstGeom prst="rect">
            <a:avLst/>
          </a:prstGeom>
          <a:solidFill>
            <a:srgbClr val="0E2E35">
              <a:alpha val="80000"/>
            </a:srgbClr>
          </a:solidFill>
          <a:ln w="12700">
            <a:solidFill>
              <a:srgbClr val="333333"/>
            </a:solidFill>
            <a:prstDash val="solid"/>
          </a:ln>
        </p:spPr>
        <p:txBody>
          <a:bodyPr/>
          <a:lstStyle/>
          <a:p>
            <a:endParaRPr/>
          </a:p>
        </p:txBody>
      </p:sp>
      <p:sp>
        <p:nvSpPr>
          <p:cNvPr id="5" name="Text 2"/>
          <p:cNvSpPr txBox="1"/>
          <p:nvPr/>
        </p:nvSpPr>
        <p:spPr>
          <a:xfrm>
            <a:off x="822960" y="4160520"/>
            <a:ext cx="10515600" cy="868680"/>
          </a:xfrm>
          <a:prstGeom prst="rect">
            <a:avLst/>
          </a:prstGeom>
          <a:noFill/>
          <a:ln/>
        </p:spPr>
        <p:txBody>
          <a:bodyPr wrap="square" lIns="0" tIns="0" rIns="0" bIns="0" rtlCol="0" anchor="ctr"/>
          <a:lstStyle/>
          <a:p>
            <a:pPr marL="0" indent="0">
              <a:buNone/>
            </a:pPr>
            <a:r>
              <a:rPr lang="en-US" sz="4200" b="1" dirty="0">
                <a:solidFill>
                  <a:srgbClr val="FFFFFF"/>
                </a:solidFill>
                <a:latin typeface="Goudy Old Style" pitchFamily="34" charset="0"/>
                <a:ea typeface="Goudy Old Style" pitchFamily="34" charset="-122"/>
                <a:cs typeface="Goudy Old Style" pitchFamily="34" charset="-120"/>
              </a:rPr>
              <a:t>Own the block.</a:t>
            </a:r>
            <a:endParaRPr lang="en-US" sz="4200" dirty="0"/>
          </a:p>
        </p:txBody>
      </p:sp>
      <p:sp>
        <p:nvSpPr>
          <p:cNvPr id="6" name="Text 3"/>
          <p:cNvSpPr txBox="1"/>
          <p:nvPr/>
        </p:nvSpPr>
        <p:spPr>
          <a:xfrm>
            <a:off x="822960" y="5074920"/>
            <a:ext cx="9692640" cy="822960"/>
          </a:xfrm>
          <a:prstGeom prst="rect">
            <a:avLst/>
          </a:prstGeom>
          <a:noFill/>
          <a:ln/>
        </p:spPr>
        <p:txBody>
          <a:bodyPr wrap="square" lIns="0" tIns="0" rIns="0" bIns="0" rtlCol="0" anchor="ctr"/>
          <a:lstStyle/>
          <a:p>
            <a:pPr marL="0" indent="0">
              <a:lnSpc>
                <a:spcPct val="120000"/>
              </a:lnSpc>
              <a:buNone/>
            </a:pPr>
            <a:r>
              <a:rPr lang="en-US" sz="2000" dirty="0">
                <a:solidFill>
                  <a:srgbClr val="E2D3B3"/>
                </a:solidFill>
                <a:latin typeface="Goudy Old Style" pitchFamily="34" charset="0"/>
                <a:ea typeface="Goudy Old Style" pitchFamily="34" charset="-122"/>
                <a:cs typeface="Goudy Old Style" pitchFamily="34" charset="-120"/>
              </a:rPr>
              <a:t>The money to fix downtown is already on this island. It is waiting to see how many of us show up.</a:t>
            </a:r>
            <a:endParaRPr lang="en-US" sz="2000" dirty="0"/>
          </a:p>
        </p:txBody>
      </p:sp>
      <p:sp>
        <p:nvSpPr>
          <p:cNvPr id="7" name="Text 4"/>
          <p:cNvSpPr txBox="1"/>
          <p:nvPr/>
        </p:nvSpPr>
        <p:spPr>
          <a:xfrm>
            <a:off x="822960" y="6144768"/>
            <a:ext cx="10515600" cy="365760"/>
          </a:xfrm>
          <a:prstGeom prst="rect">
            <a:avLst/>
          </a:prstGeom>
          <a:noFill/>
          <a:ln/>
        </p:spPr>
        <p:txBody>
          <a:bodyPr wrap="square" lIns="0" tIns="0" rIns="0" bIns="0" rtlCol="0" anchor="ctr"/>
          <a:lstStyle/>
          <a:p>
            <a:pPr marL="0" indent="0">
              <a:buNone/>
            </a:pPr>
            <a:r>
              <a:rPr lang="en-US" sz="1300" dirty="0">
                <a:solidFill>
                  <a:srgbClr val="C7D6D9"/>
                </a:solidFill>
                <a:latin typeface="Goudy Old Style" pitchFamily="34" charset="0"/>
                <a:ea typeface="Goudy Old Style" pitchFamily="34" charset="-122"/>
                <a:cs typeface="Goudy Old Style" pitchFamily="34" charset="-120"/>
              </a:rPr>
              <a:t>Raymond Arce   |   Raymond4Galveston@gmail.com   |   raymond4galveston.com</a:t>
            </a:r>
            <a:endParaRPr lang="en-US" sz="1300" dirty="0"/>
          </a:p>
        </p:txBody>
      </p:sp>
      <p:sp>
        <p:nvSpPr>
          <p:cNvPr id="8" name="Concept stamp"/>
          <p:cNvSpPr txBox="1"/>
          <p:nvPr/>
        </p:nvSpPr>
        <p:spPr>
          <a:xfrm>
            <a:off x="4831080" y="6592824"/>
            <a:ext cx="6949440" cy="182880"/>
          </a:xfrm>
          <a:prstGeom prst="rect">
            <a:avLst/>
          </a:prstGeom>
          <a:noFill/>
        </p:spPr>
        <p:txBody>
          <a:bodyPr wrap="square" lIns="0" rIns="0" tIns="0" bIns="0">
            <a:spAutoFit/>
          </a:bodyPr>
          <a:lstStyle/>
          <a:p>
            <a:pPr algn="r"/>
            <a:r>
              <a:rPr sz="800">
                <a:solidFill>
                  <a:srgbClr val="B8C4CC"/>
                </a:solidFill>
                <a:latin typeface="Goudy Old Style"/>
              </a:rPr>
              <a:t>© 2026 Raymond Arce  ·  Concept first published September 25,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3466</Words>
  <Application>Microsoft Office PowerPoint</Application>
  <PresentationFormat>Widescreen</PresentationFormat>
  <Paragraphs>197</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Goudy Old Style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Raymond Arce for Galveston City Council, District 3</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Rapid Response</dc:title>
  <dc:subject>PptxGenJS Presentation</dc:subject>
  <dc:creator>Raymond Arce</dc:creator>
  <cp:lastModifiedBy>Ray Arce</cp:lastModifiedBy>
  <cp:revision>2</cp:revision>
  <dcterms:created xsi:type="dcterms:W3CDTF">2026-09-05T19:59:14Z</dcterms:created>
  <dcterms:modified xsi:type="dcterms:W3CDTF">2026-09-25T22:59:18Z</dcterms:modified>
</cp:coreProperties>
</file>