
<file path=[Content_Types].xml><?xml version="1.0" encoding="utf-8"?>
<Types xmlns="http://schemas.openxmlformats.org/package/2006/content-types">
  <Default Extension="png" ContentType="image/pn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75" r:id="rId26"/>
    <p:sldId id="258" r:id="rId4"/>
    <p:sldId id="280" r:id="rId31"/>
    <p:sldId id="259" r:id="rId5"/>
    <p:sldId id="277" r:id="rId28"/>
    <p:sldId id="260" r:id="rId6"/>
    <p:sldId id="261" r:id="rId7"/>
    <p:sldId id="278" r:id="rId29"/>
    <p:sldId id="262" r:id="rId8"/>
    <p:sldId id="263" r:id="rId9"/>
    <p:sldId id="264" r:id="rId10"/>
    <p:sldId id="265" r:id="rId11"/>
    <p:sldId id="266" r:id="rId12"/>
    <p:sldId id="267" r:id="rId13"/>
    <p:sldId id="268" r:id="rId14"/>
    <p:sldId id="276" r:id="rId27"/>
    <p:sldId id="269" r:id="rId15"/>
    <p:sldId id="270" r:id="rId16"/>
    <p:sldId id="281" r:id="rId32"/>
    <p:sldId id="271" r:id="rId17"/>
    <p:sldId id="272" r:id="rId18"/>
    <p:sldId id="273" r:id="rId19"/>
    <p:sldId id="279" r:id="rId30"/>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4.xml"/><Relationship Id="rId5" Type="http://schemas.openxmlformats.org/officeDocument/2006/relationships/slide" Target="slides/slide6.xml"/><Relationship Id="rId6" Type="http://schemas.openxmlformats.org/officeDocument/2006/relationships/slide" Target="slides/slide8.xml"/><Relationship Id="rId7" Type="http://schemas.openxmlformats.org/officeDocument/2006/relationships/slide" Target="slides/slide9.xml"/><Relationship Id="rId8" Type="http://schemas.openxmlformats.org/officeDocument/2006/relationships/slide" Target="slides/slide11.xml"/><Relationship Id="rId9" Type="http://schemas.openxmlformats.org/officeDocument/2006/relationships/slide" Target="slides/slide12.xml"/><Relationship Id="rId10" Type="http://schemas.openxmlformats.org/officeDocument/2006/relationships/slide" Target="slides/slide13.xml"/><Relationship Id="rId11" Type="http://schemas.openxmlformats.org/officeDocument/2006/relationships/slide" Target="slides/slide14.xml"/><Relationship Id="rId12" Type="http://schemas.openxmlformats.org/officeDocument/2006/relationships/slide" Target="slides/slide15.xml"/><Relationship Id="rId13" Type="http://schemas.openxmlformats.org/officeDocument/2006/relationships/slide" Target="slides/slide16.xml"/><Relationship Id="rId14" Type="http://schemas.openxmlformats.org/officeDocument/2006/relationships/slide" Target="slides/slide17.xml"/><Relationship Id="rId15" Type="http://schemas.openxmlformats.org/officeDocument/2006/relationships/slide" Target="slides/slide19.xml"/><Relationship Id="rId16" Type="http://schemas.openxmlformats.org/officeDocument/2006/relationships/slide" Target="slides/slide20.xml"/><Relationship Id="rId17" Type="http://schemas.openxmlformats.org/officeDocument/2006/relationships/slide" Target="slides/slide21.xml"/><Relationship Id="rId18" Type="http://schemas.openxmlformats.org/officeDocument/2006/relationships/slide" Target="slides/slide22.xml"/><Relationship Id="rId19" Type="http://schemas.openxmlformats.org/officeDocument/2006/relationships/slide" Target="slides/slide23.xml"/><Relationship Id="rId20" Type="http://schemas.openxmlformats.org/officeDocument/2006/relationships/slide" Target="slides/slide25.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slide" Target="slides/slide3.xml"/><Relationship Id="rId27" Type="http://schemas.openxmlformats.org/officeDocument/2006/relationships/slide" Target="slides/slide18.xml"/><Relationship Id="rId28" Type="http://schemas.openxmlformats.org/officeDocument/2006/relationships/slide" Target="slides/slide7.xml"/><Relationship Id="rId29" Type="http://schemas.openxmlformats.org/officeDocument/2006/relationships/slide" Target="slides/slide10.xml"/><Relationship Id="rId30" Type="http://schemas.openxmlformats.org/officeDocument/2006/relationships/slide" Target="slides/slide24.xml"/><Relationship Id="rId31" Type="http://schemas.openxmlformats.org/officeDocument/2006/relationships/slide" Target="slides/slide5.xml"/><Relationship Id="rId32"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saying what this is. The city already flies one drone, and its grant ties it to catalytic converter theft. This is a proposal for a rapid response aircraft of its own: where it launches from, who pays to keep it flying, and what rules it runs under.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plainly that this does not replace officers and you are not pretending it does. It buys the thing patrol cannot buy at any staffing level, which is being there in the first minute. On the water, keep to response and detection. The Coast Guard and the Port Police lead port security; this program adds eyes over it, it does not take over the mission.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careful and be accurate here. Say these figures come from the paper and that you have asked the Department to confirm them. Nothing kills a proposal faster than a number the Chief has to correct in the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red map is the proposal: an upgraded five-mile aircraft docked at a secure location on the East End. The yellow map is the same aircraft at the alternate, a secure location on Pelican Island, if the first site is not available. The gray dot is the drone the city already flies. It is shown for location only, because its grant ties it to catalytic converter theft, and this program does not lean on it. From the East End location the new aircraft reaches about 62 percent of the city's property parcels, the whole east end, the channel and Bolivar Roads. From Pelican Island it reaches about 57 percent. Be straight that the far west end is outside either circle, and say so before somebody from the west end says it for you. Ask the Chief to correct the range rather than arguing it. On the west end, do not propose an address in the room. Say the candidates are the ones the city already owns, the airport, a fire station, and the Moody Gardens area, and that staff should price them.</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leg is the one people skip and it is the one that decides whether the first two survive. Say that out 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Pause here. The slide after this pair is the only one that asks for a piece of hardware, so let the room see the shape of the ask before the detail. The red and yellow versions are the same proposal from two possible roofs.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If somebody asks why the East End: it puts downtown and the port well inside a launch point instead of near the edge of one. If that site does not work, the alternate is a secure location on Pelican Island, on the channel. The exact sites are not named in public materials.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that separates a proposal from a wish. Slow down going into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Be ready for the partnership question. Chapter 791 of the Government Code is the tool for an interlocal agreement among the City, the County and the Port. From the County, we may only be seeking two things: help with funding, and a secure home for the dock on the East End. The Police Department flies it either way. Keep one line firm. The written rules, not the partnership, decide who can see the footage. That is the question that made people uneasy about the cameras, and one department flying the aircraft keeps the answer short. Then make the affirmative case: the honest risk with grant funded equipment is that the grant buys it and the city inherits it, and we are proposing to price that before we buy rather than after.</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 into this one by saying it is the leg people skip and the one that decides whether the other two survive a public hearing.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that separates you from the Flock fight. You are not arguing that the concerns are silly. You are proposing to answer them in writing before anyone has to file a request to find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that wins over the people who came to the meeting worried. You are volunteering more transparency than the law requires, and you are naming the one thing you will not do and why. Do not skip the San Francisco example. It is what makes the restraint credible instead of stingy.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list in section 423.008 out loud if the room is skeptical. It is exactly what people worry nobody is tracking, and the state already makes big cities track it. Be precise about what the law does not do. Section 423.007 has DPS write the rules for police drones, and the DPS rule asks only for FAA compliance and this report. No state law makes a city our size write its own drone policy or file the report. Both are offered by choice. If asked about the County: the cutoff counts the county's population for a county agency, and Galveston County is over 150,000, so the report would be required if the Sheriff flew the aircraft. Under this proposal the Police Department flies it, so for us it stays a choice.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attack the ACLU or the paper. Agree with the principle and out-specific them. The editorial asked for public vetting before a vote, which is exactly what you are offering to build into the program.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the Department first whether it already holds FAA permission to fly beyond the pilot's sight. If it does, this slide gets shorter, and the new aircraft may be able to build on it. If it does not, the request goes in now, because it takes months and the rule may not publish until the end of the year.</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that makes staff take you seriously. It is a question nobody in the room will have asked yet, and it is the one that decides whether the grant money is safe.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Lead with the counter-drone money. It is the large door, it runs through the Governor's office, and the next round has not posted, so the work now is being ready when it does. The port security grant is the Port's to file, with a 25 percent match, and its next round is expected around mid-2027. The box at the bottom is the point about timing: these programs closed this summer or close before our next meeting, and they come back every year. The JAG award is due October 9, ahead of the October 11 meeting, so it is a next-cycle item. If asked about the state grant that bought the first aircraft: Transportation Code section 1006.154 limits it to motor vehicle crime, so it is not the vehicle for this expansion.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Close by naming the sequence. Policy first, cost second, hardware last. That order is what makes this a governing proposal instead of a shopping list. On the interlocal, ask rather than presume. From the County, we may only be seeking help with funding and a secure home for the dock on the East End. The Police Department flies it either way. The Port is invited under Chapter 791 of the Government Code on whatever terms suit it. Whatever shape the agreement takes, the written rules decide who can see the footage.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Response, not surveillance. Say it one more time on the way out, because it is the sentence people will repeat for you when you are not in the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Downtown and the East End carry the port's exposure because they sit next to it. Present the numbers as what similar programs have measured, not as a promise. If the conflicts abroad come up, the record is there: with almost no navy, Ukraine used sea drones and coastal missiles to destroy about a third of Russia's Black Sea Fleet (U.S. Naval Institute Proceedings, September 2025); since March 2026, drones, drone boats, missiles and mines have struck dozens of merchant ships in the Strait of Hormuz (Lloyd's List Intelligence). The lesson in every case is the same: the side with detection in place before the attack is the side that stopped it. Keep to the technology and do not characterize any side.</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Lead with the first row; it is the limit that matters most. The drone came from the City's FY2026 catalytic converter grant, and Transportation Code section 1006.153(e) says that money is to be used only for activities to detect and prevent catalytic converter theft. That does not ground the aircraft. It can fly other calls, but grant money cannot pay for them, and making it a general 911 aircraft is a change in use that needs the grant office's written approval first, under section 3.3.2.1 of its grant manual. Say this without criticizing the purchase. The aircraft is a real asset; the point is that the program we are proposing has to be paid for with money meant for it.</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red map is the proposal: an upgraded five-mile aircraft docked at a secure location on the East End. The yellow map is the same aircraft at the alternate, a secure location on Pelican Island, if the first site is not available. The gray dot is the drone the city already flies. It is shown for location only, because its grant ties it to catalytic converter theft, and this program does not lean on it. From the East End location the new aircraft reaches about 62 percent of the city's property parcels, the whole east end, the channel and Bolivar Roads. From Pelican Island it reaches about 57 percent. Be straight that the far west end is outside either circle, and say so before somebody from the west end says it for you. Ask the Chief to correct the range rather than arguing it. On the west end, do not propose an address in the room. Say the candidates are the ones the city already owns, the airport, a fire station, and the Moody Gardens area, and that staff should price them.</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Pause here. The slide after this pair is the only one that asks for a piece of hardware, so let the room see the shape of the ask before the detail. The red and yellow versions are the same proposal from two possible roofs.</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Until July 1, a local officer could not lawfully jam or take down a drone; federal criminal law reserved that to a few federal agencies. Now a certified local officer can, under the federal rule, with an approved system and a report to DOJ and DHS within 48 hours. Detection comes first and needs only the online certification. Say plainly that detection watches the sky for aircraft, not the street for people, and that it runs under the same written rules as leg three. The City Attorney should confirm the current rule before any equipment is bought.</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Leave this one on screen for questions. The left side is what exists today; the right side is the work that turns it into an aircraft over the channel. Anchor it if asked: port security is a listed lawful use under Government Code section 423.002(a)(18); drone takedowns rest on 6 U.S.C. 124n and require FBI-certified officers; the interlocal runs under Government Code chapter 791; and federal money buys only aircraft on the approved list. The port security grant carries a 25 percent local match.</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answer when somebody says the drone will just stay low. Height and sight are two different rules, and the sight rule is the one rapid response has to clear. The FAA's public safety waiver for police and fire comes in two forms: one keeps flights at or below 200 feet and close to buildings and trees, the other allows up to 400 feet with approved detect-and-avoid equipment. Most departments use the 200-foot version. The airport point surprises people. Scholes' Class D airspace is a 4.1-mile circle that applies while the tower is open, 6 a.m. to 6 p.m., and it takes in about three in five of the parcels the new aircraft would reach from either roof, roughly 31st Street west. The waiver includes airspace approval up to the FAA's facility map heights near the airport; anything higher needs a separate approval. Over people, the life-safety exception covers an emergency, not routine flights over a crowd. Ask the Department which path it already uses, Part 107 with waivers or a public aircraft certificate, because that decides which of these applies.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notesSlide" Target="../notesSlides/notesSlide20.xml"/><Relationship Id="rId2"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hyperlink" Target="https://www.galvnews.com/news/galveston-police-department-seeks-ok-for-flock-drone/article_446b6edc-fb77-5c7d-8d30-9453bce7e680.html" TargetMode="External"/><Relationship Id="rId2" Type="http://schemas.openxmlformats.org/officeDocument/2006/relationships/hyperlink" Target="https://www.galvnews.com/news/state-grant-driving-boom-of-police-cameras-drones/article_e3b9374c-260d-5bd7-b560-dbcc1175e409.html" TargetMode="External"/><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notesSlide" Target="../notesSlides/notesSlide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3" Type="http://schemas.openxmlformats.org/officeDocument/2006/relationships/notesSlide" Target="../notesSlides/notesSlide6.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notesSlide" Target="../notesSlides/notesSlide23.xml"/><Relationship Id="rId2" Type="http://schemas.openxmlformats.org/officeDocument/2006/relationships/slideLayout" Target="../slideLayouts/slideLayout1.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1" Type="http://schemas.openxmlformats.org/officeDocument/2006/relationships/hyperlink" Target="https://www.cityoflewisville.com/departments/police/drone-first-responder-program" TargetMode="External"/><Relationship Id="rId2" Type="http://schemas.openxmlformats.org/officeDocument/2006/relationships/hyperlink" Target="https://app.airdata.com/u/cvpd" TargetMode="External"/><Relationship Id="rId3" Type="http://schemas.openxmlformats.org/officeDocument/2006/relationships/hyperlink" Target="https://dronexl.co/2026/07/13/sfpd-skydio-drone-feed-live-internet/" TargetMode="External"/><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1" Type="http://schemas.openxmlformats.org/officeDocument/2006/relationships/notesSlide" Target="../notesSlides/notesSlide24.xml"/><Relationship Id="rId2"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hyperlink" Target="https://www.galvnews.com/opinion/editorials/galveston-council-must-delay-flock-camera-vote/article_717970bd-72f0-56da-8716-e37ec965b9b8.html" TargetMode="External"/><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5.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2E35"/>
        </a:solidFill>
      </p:bgPr>
    </p:bg>
    <p:spTree>
      <p:nvGrpSpPr>
        <p:cNvPr id="1" name=""/>
        <p:cNvGrpSpPr/>
        <p:nvPr/>
      </p:nvGrpSpPr>
      <p:grpSpPr>
        <a:xfrm>
          <a:off x="0" y="0"/>
          <a:ext cx="0" cy="0"/>
          <a:chOff x="0" y="0"/>
          <a:chExt cx="0" cy="0"/>
        </a:xfrm>
      </p:grpSpPr>
      <p:pic>
        <p:nvPicPr>
          <p:cNvPr id="2" name="Image 0" descr="drone-lit-night.jpg">    </p:cNvPr>
          <p:cNvPicPr>
            <a:picLocks noChangeAspect="1"/>
          </p:cNvPicPr>
          <p:nvPr/>
        </p:nvPicPr>
        <p:blipFill>
          <a:blip r:embed="rId1"/>
          <a:srcRect l="0" r="0" t="0" b="0"/>
          <a:stretch/>
        </p:blipFill>
        <p:spPr>
          <a:xfrm>
            <a:off x="0" y="0"/>
            <a:ext cx="12161520" cy="6858000"/>
          </a:xfrm>
          <a:prstGeom prst="rect">
            <a:avLst/>
          </a:prstGeom>
        </p:spPr>
      </p:pic>
      <p:sp>
        <p:nvSpPr>
          <p:cNvPr id="3" name="Shape 0"/>
          <p:cNvSpPr/>
          <p:nvPr/>
        </p:nvSpPr>
        <p:spPr>
          <a:xfrm>
            <a:off x="0" y="0"/>
            <a:ext cx="12161520" cy="6858000"/>
          </a:xfrm>
          <a:prstGeom prst="rect">
            <a:avLst/>
          </a:prstGeom>
          <a:solidFill>
            <a:srgbClr val="0E2E35">
              <a:alpha val="42000"/>
            </a:srgbClr>
          </a:solidFill>
          <a:ln w="12700">
            <a:solidFill>
              <a:srgbClr val="333333"/>
            </a:solidFill>
            <a:prstDash val="solid"/>
          </a:ln>
        </p:spPr>
      </p:sp>
      <p:sp>
        <p:nvSpPr>
          <p:cNvPr id="4" name="Shape 1"/>
          <p:cNvSpPr/>
          <p:nvPr/>
        </p:nvSpPr>
        <p:spPr>
          <a:xfrm>
            <a:off x="0" y="0"/>
            <a:ext cx="7223760" cy="6858000"/>
          </a:xfrm>
          <a:prstGeom prst="rect">
            <a:avLst/>
          </a:prstGeom>
          <a:solidFill>
            <a:srgbClr val="0E2E35">
              <a:alpha val="74000"/>
            </a:srgbClr>
          </a:solidFill>
          <a:ln w="12700">
            <a:solidFill>
              <a:srgbClr val="333333"/>
            </a:solidFill>
            <a:prstDash val="solid"/>
          </a:ln>
        </p:spPr>
      </p:sp>
      <p:sp>
        <p:nvSpPr>
          <p:cNvPr id="5" name="Text 2"/>
          <p:cNvSpPr txBox="1"/>
          <p:nvPr/>
        </p:nvSpPr>
        <p:spPr>
          <a:xfrm>
            <a:off x="777240" y="868680"/>
            <a:ext cx="9601200" cy="292608"/>
          </a:xfrm>
          <a:prstGeom prst="rect">
            <a:avLst/>
          </a:prstGeom>
          <a:noFill/>
          <a:ln/>
        </p:spPr>
        <p:txBody>
          <a:bodyPr wrap="square" lIns="0" tIns="0" rIns="0" bIns="0" rtlCol="0" anchor="ctr"/>
          <a:lstStyle/>
          <a:p>
            <a:pPr indent="0" marL="0">
              <a:buNone/>
            </a:pPr>
            <a:r>
              <a:rPr lang="en-US" sz="1200" b="1" spc="240" kern="0" dirty="0">
                <a:solidFill>
                  <a:srgbClr val="E2D3B3"/>
                </a:solidFill>
                <a:latin typeface="Goudy Old Style" pitchFamily="34" charset="0"/>
                <a:ea typeface="Goudy Old Style" pitchFamily="34" charset="-122"/>
                <a:cs typeface="Goudy Old Style" pitchFamily="34" charset="-120"/>
              </a:rPr>
              <a:t>A PROPOSAL FOR THE EAST END</a:t>
            </a:r>
            <a:endParaRPr lang="en-US" sz="1200" dirty="0"/>
          </a:p>
        </p:txBody>
      </p:sp>
      <p:sp>
        <p:nvSpPr>
          <p:cNvPr id="6" name="Text 3"/>
          <p:cNvSpPr txBox="1"/>
          <p:nvPr/>
        </p:nvSpPr>
        <p:spPr>
          <a:xfrm>
            <a:off x="777240" y="1280160"/>
            <a:ext cx="10058400" cy="1143000"/>
          </a:xfrm>
          <a:prstGeom prst="rect">
            <a:avLst/>
          </a:prstGeom>
          <a:noFill/>
          <a:ln/>
        </p:spPr>
        <p:txBody>
          <a:bodyPr wrap="square" lIns="0" tIns="0" rIns="0" bIns="0" rtlCol="0" anchor="ctr"/>
          <a:lstStyle/>
          <a:p>
            <a:pPr indent="0" marL="0">
              <a:buNone/>
            </a:pPr>
            <a:r>
              <a:rPr lang="en-US" sz="5800" b="1" dirty="0">
                <a:solidFill>
                  <a:srgbClr val="FFFFFF"/>
                </a:solidFill>
                <a:latin typeface="Goudy Old Style" pitchFamily="34" charset="0"/>
                <a:ea typeface="Goudy Old Style" pitchFamily="34" charset="-122"/>
                <a:cs typeface="Goudy Old Style" pitchFamily="34" charset="-120"/>
              </a:rPr>
              <a:t>Rapid Response</a:t>
            </a:r>
            <a:endParaRPr lang="en-US" sz="5800" dirty="0"/>
          </a:p>
        </p:txBody>
      </p:sp>
      <p:sp>
        <p:nvSpPr>
          <p:cNvPr id="7" name="Text 4"/>
          <p:cNvSpPr txBox="1"/>
          <p:nvPr/>
        </p:nvSpPr>
        <p:spPr>
          <a:xfrm>
            <a:off x="777240" y="2560320"/>
            <a:ext cx="6400800" cy="1828800"/>
          </a:xfrm>
          <a:prstGeom prst="rect">
            <a:avLst/>
          </a:prstGeom>
          <a:noFill/>
          <a:ln/>
        </p:spPr>
        <p:txBody>
          <a:bodyPr wrap="square" lIns="0" tIns="0" rIns="0" bIns="0" rtlCol="0" anchor="ctr"/>
          <a:lstStyle/>
          <a:p>
            <a:pPr indent="0" marL="0">
              <a:lnSpc>
                <a:spcPct val="125000"/>
              </a:lnSpc>
              <a:buNone/>
            </a:pPr>
            <a:r>
              <a:rPr lang="en-US" sz="1600" dirty="0">
                <a:solidFill>
                  <a:srgbClr val="C7D6D9"/>
                </a:solidFill>
                <a:latin typeface="Goudy Old Style" pitchFamily="34" charset="0"/>
                <a:ea typeface="Goudy Old Style" pitchFamily="34" charset="-122"/>
                <a:cs typeface="Goudy Old Style" pitchFamily="34" charset="-120"/>
              </a:rPr>
              <a:t>Galveston already flies one aircraft, funded for catalytic converter theft. Rapid response needs its own: an upgraded aircraft, docked at a secure location on the East End, that reaches the whole east end and the water around it. What we do not have yet is that aircraft, a funded answer for what it costs to keep flying, or the policy that keeps this a response tool instead of a surveillance argument.</a:t>
            </a:r>
            <a:endParaRPr lang="en-US" sz="1600" dirty="0"/>
          </a:p>
        </p:txBody>
      </p:sp>
      <p:sp>
        <p:nvSpPr>
          <p:cNvPr id="8" name="Text 5"/>
          <p:cNvSpPr txBox="1"/>
          <p:nvPr/>
        </p:nvSpPr>
        <p:spPr>
          <a:xfrm>
            <a:off x="777240" y="4526280"/>
            <a:ext cx="8229600" cy="411480"/>
          </a:xfrm>
          <a:prstGeom prst="rect">
            <a:avLst/>
          </a:prstGeom>
          <a:noFill/>
          <a:ln/>
        </p:spPr>
        <p:txBody>
          <a:bodyPr wrap="square" lIns="0" tIns="0" rIns="0" bIns="0" rtlCol="0" anchor="ctr"/>
          <a:lstStyle/>
          <a:p>
            <a:pPr indent="0" marL="0">
              <a:buNone/>
            </a:pPr>
            <a:r>
              <a:rPr lang="en-US" sz="1500" i="1" dirty="0">
                <a:solidFill>
                  <a:srgbClr val="E2D3B3"/>
                </a:solidFill>
                <a:latin typeface="Goudy Old Style" pitchFamily="34" charset="0"/>
                <a:ea typeface="Goudy Old Style" pitchFamily="34" charset="-122"/>
                <a:cs typeface="Goudy Old Style" pitchFamily="34" charset="-120"/>
              </a:rPr>
              <a:t>Three things to fix, and a way to pay for all three</a:t>
            </a:r>
            <a:endParaRPr lang="en-US" sz="1500" dirty="0"/>
          </a:p>
        </p:txBody>
      </p:sp>
      <p:sp>
        <p:nvSpPr>
          <p:cNvPr id="9" name="Text 6"/>
          <p:cNvSpPr txBox="1"/>
          <p:nvPr/>
        </p:nvSpPr>
        <p:spPr>
          <a:xfrm>
            <a:off x="777240" y="5806440"/>
            <a:ext cx="10515600" cy="365760"/>
          </a:xfrm>
          <a:prstGeom prst="rect">
            <a:avLst/>
          </a:prstGeom>
          <a:noFill/>
          <a:ln/>
        </p:spPr>
        <p:txBody>
          <a:bodyPr wrap="square" lIns="0" tIns="0" rIns="0" bIns="0" rtlCol="0" anchor="ctr"/>
          <a:lstStyle/>
          <a:p>
            <a:pPr indent="0" marL="0">
              <a:buNone/>
            </a:pPr>
            <a:r>
              <a:rPr lang="en-US" sz="1200" dirty="0">
                <a:solidFill>
                  <a:srgbClr val="9FB4B8"/>
                </a:solidFill>
                <a:latin typeface="Goudy Old Style" pitchFamily="34" charset="0"/>
                <a:ea typeface="Goudy Old Style" pitchFamily="34" charset="-122"/>
                <a:cs typeface="Goudy Old Style" pitchFamily="34" charset="-120"/>
              </a:rPr>
              <a:t>Raymond Arce   |   Candidate, Galveston City Council District 3   |   Raymond4Galveston@gmail.com</a:t>
            </a:r>
            <a:endParaRPr lang="en-US" sz="1200" dirty="0"/>
          </a:p>
        </p:txBody>
      </p:sp>
      <p:sp>
        <p:nvSpPr>
          <p:cNvPr id="10"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indent="0" marL="0">
              <a:buNone/>
            </a:pPr>
            <a:r>
              <a:rPr lang="en-US" sz="1200" b="1" spc="240" kern="0" dirty="0">
                <a:solidFill>
                  <a:srgbClr val="2E7D8A"/>
                </a:solidFill>
                <a:latin typeface="Goudy Old Style" pitchFamily="34" charset="0"/>
                <a:ea typeface="Goudy Old Style" pitchFamily="34" charset="-122"/>
                <a:cs typeface="Goudy Old Style" pitchFamily="34" charset="-120"/>
              </a:rPr>
              <a:t>COMMUNITY BENEFIT AND PORT SECURITY</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indent="0" marL="0">
              <a:buNone/>
            </a:pPr>
            <a:r>
              <a:rPr lang="en-US" sz="3800" b="1" dirty="0">
                <a:solidFill>
                  <a:srgbClr val="0E2E35"/>
                </a:solidFill>
                <a:latin typeface="Goudy Old Style" pitchFamily="34" charset="0"/>
                <a:ea typeface="Goudy Old Style" pitchFamily="34" charset="-122"/>
                <a:cs typeface="Goudy Old Style" pitchFamily="34" charset="-120"/>
              </a:rPr>
              <a:t>For the neighborhoods and the port.</a:t>
            </a:r>
            <a:endParaRPr lang="en-US" sz="3800" dirty="0"/>
          </a:p>
        </p:txBody>
      </p:sp>
      <p:sp>
        <p:nvSpPr>
          <p:cNvPr id="4" name="Text 2"/>
          <p:cNvSpPr txBox="1"/>
          <p:nvPr/>
        </p:nvSpPr>
        <p:spPr>
          <a:xfrm>
            <a:off x="777240" y="1874520"/>
            <a:ext cx="10515600" cy="502920"/>
          </a:xfrm>
          <a:prstGeom prst="rect">
            <a:avLst/>
          </a:prstGeom>
          <a:noFill/>
          <a:ln/>
        </p:spPr>
        <p:txBody>
          <a:bodyPr wrap="square" lIns="0" tIns="0" rIns="0" bIns="0" rtlCol="0" anchor="ctr"/>
          <a:lstStyle/>
          <a:p>
            <a:pPr indent="0" marL="0">
              <a:lnSpc>
                <a:spcPct val="115000"/>
              </a:lnSpc>
              <a:buNone/>
            </a:pPr>
            <a:r>
              <a:rPr lang="en-US" sz="1700" dirty="0">
                <a:solidFill>
                  <a:srgbClr val="5E7176"/>
                </a:solidFill>
                <a:latin typeface="Goudy Old Style" pitchFamily="34" charset="0"/>
                <a:ea typeface="Goudy Old Style" pitchFamily="34" charset="-122"/>
                <a:cs typeface="Goudy Old Style" pitchFamily="34" charset="-120"/>
              </a:rPr>
              <a:t>Residents are not asking us to solve crime. They are asking why nobody gets there in time. The channel and the terminals need the same answer on the water.</a:t>
            </a:r>
            <a:endParaRPr lang="en-US" sz="1700" dirty="0"/>
          </a:p>
        </p:txBody>
      </p:sp>
      <p:sp>
        <p:nvSpPr>
          <p:cNvPr id="5" name="Shape 3"/>
          <p:cNvSpPr/>
          <p:nvPr/>
        </p:nvSpPr>
        <p:spPr>
          <a:xfrm>
            <a:off x="777240" y="2606040"/>
            <a:ext cx="5029200" cy="1920240"/>
          </a:xfrm>
          <a:prstGeom prst="roundRect">
            <a:avLst>
              <a:gd name="adj" fmla="val 2857"/>
            </a:avLst>
          </a:prstGeom>
          <a:solidFill>
            <a:srgbClr val="FAEBE3"/>
          </a:solidFill>
          <a:ln w="12700">
            <a:solidFill>
              <a:srgbClr val="FAEBE3"/>
            </a:solidFill>
            <a:prstDash val="solid"/>
          </a:ln>
        </p:spPr>
      </p:sp>
      <p:sp>
        <p:nvSpPr>
          <p:cNvPr id="6" name="Shape 4"/>
          <p:cNvSpPr/>
          <p:nvPr/>
        </p:nvSpPr>
        <p:spPr>
          <a:xfrm>
            <a:off x="777240" y="2606040"/>
            <a:ext cx="91440" cy="1920240"/>
          </a:xfrm>
          <a:prstGeom prst="rect">
            <a:avLst/>
          </a:prstGeom>
          <a:solidFill>
            <a:srgbClr val="C0562E"/>
          </a:solidFill>
          <a:ln w="12700">
            <a:solidFill>
              <a:srgbClr val="C0562E"/>
            </a:solidFill>
            <a:prstDash val="solid"/>
          </a:ln>
        </p:spPr>
      </p:sp>
      <p:sp>
        <p:nvSpPr>
          <p:cNvPr id="7" name="Shape 5"/>
          <p:cNvSpPr/>
          <p:nvPr/>
        </p:nvSpPr>
        <p:spPr>
          <a:xfrm>
            <a:off x="1143000" y="2907792"/>
            <a:ext cx="365760" cy="365760"/>
          </a:xfrm>
          <a:prstGeom prst="ellipse">
            <a:avLst/>
          </a:prstGeom>
          <a:solidFill>
            <a:srgbClr val="C0562E"/>
          </a:solidFill>
          <a:ln/>
        </p:spPr>
      </p:sp>
      <p:sp>
        <p:nvSpPr>
          <p:cNvPr id="8" name="Text 6"/>
          <p:cNvSpPr txBox="1"/>
          <p:nvPr/>
        </p:nvSpPr>
        <p:spPr>
          <a:xfrm>
            <a:off x="1691640" y="2880360"/>
            <a:ext cx="3840480" cy="411480"/>
          </a:xfrm>
          <a:prstGeom prst="rect">
            <a:avLst/>
          </a:prstGeom>
          <a:noFill/>
          <a:ln/>
        </p:spPr>
        <p:txBody>
          <a:bodyPr wrap="square" lIns="0" tIns="0" rIns="0" bIns="0" rtlCol="0" anchor="ctr"/>
          <a:lstStyle/>
          <a:p>
            <a:pPr indent="0" marL="0">
              <a:buNone/>
            </a:pPr>
            <a:r>
              <a:rPr lang="en-US" sz="2000" b="1" dirty="0">
                <a:solidFill>
                  <a:srgbClr val="0E2E35"/>
                </a:solidFill>
                <a:latin typeface="Goudy Old Style" pitchFamily="34" charset="0"/>
                <a:ea typeface="Goudy Old Style" pitchFamily="34" charset="-122"/>
                <a:cs typeface="Goudy Old Style" pitchFamily="34" charset="-120"/>
              </a:rPr>
              <a:t>Community benefit</a:t>
            </a:r>
            <a:endParaRPr lang="en-US" sz="2000" dirty="0"/>
          </a:p>
        </p:txBody>
      </p:sp>
      <p:sp>
        <p:nvSpPr>
          <p:cNvPr id="9" name="Text 7"/>
          <p:cNvSpPr txBox="1"/>
          <p:nvPr/>
        </p:nvSpPr>
        <p:spPr>
          <a:xfrm>
            <a:off x="1143000" y="3429000"/>
            <a:ext cx="4389120" cy="960120"/>
          </a:xfrm>
          <a:prstGeom prst="rect">
            <a:avLst/>
          </a:prstGeom>
          <a:noFill/>
          <a:ln/>
        </p:spPr>
        <p:txBody>
          <a:bodyPr wrap="square" lIns="0" tIns="0" rIns="0" bIns="0" rtlCol="0" anchor="ctr"/>
          <a:lstStyle/>
          <a:p>
            <a:pPr indent="0" marL="0">
              <a:lnSpc>
                <a:spcPct val="120000"/>
              </a:lnSpc>
              <a:buNone/>
            </a:pPr>
            <a:r>
              <a:rPr lang="en-US" sz="1400" dirty="0">
                <a:solidFill>
                  <a:srgbClr val="5E7176"/>
                </a:solidFill>
                <a:latin typeface="Goudy Old Style" pitchFamily="34" charset="0"/>
                <a:ea typeface="Goudy Old Style" pitchFamily="34" charset="-122"/>
                <a:cs typeface="Goudy Old Style" pitchFamily="34" charset="-120"/>
              </a:rPr>
              <a:t>Shots at night that nobody can place, and street racing that moves a block ahead of the patrol car. Callers on both give up on us.</a:t>
            </a:r>
            <a:endParaRPr lang="en-US" sz="1400" dirty="0"/>
          </a:p>
        </p:txBody>
      </p:sp>
      <p:sp>
        <p:nvSpPr>
          <p:cNvPr id="10" name="Shape 8"/>
          <p:cNvSpPr/>
          <p:nvPr/>
        </p:nvSpPr>
        <p:spPr>
          <a:xfrm>
            <a:off x="6355080" y="2606040"/>
            <a:ext cx="5029200" cy="1920240"/>
          </a:xfrm>
          <a:prstGeom prst="roundRect">
            <a:avLst>
              <a:gd name="adj" fmla="val 2857"/>
            </a:avLst>
          </a:prstGeom>
          <a:solidFill>
            <a:srgbClr val="E4EFF0"/>
          </a:solidFill>
          <a:ln w="12700">
            <a:solidFill>
              <a:srgbClr val="E4EFF0"/>
            </a:solidFill>
            <a:prstDash val="solid"/>
          </a:ln>
        </p:spPr>
      </p:sp>
      <p:sp>
        <p:nvSpPr>
          <p:cNvPr id="11" name="Shape 9"/>
          <p:cNvSpPr/>
          <p:nvPr/>
        </p:nvSpPr>
        <p:spPr>
          <a:xfrm>
            <a:off x="6355080" y="2606040"/>
            <a:ext cx="91440" cy="1920240"/>
          </a:xfrm>
          <a:prstGeom prst="rect">
            <a:avLst/>
          </a:prstGeom>
          <a:solidFill>
            <a:srgbClr val="2E7D8A"/>
          </a:solidFill>
          <a:ln w="12700">
            <a:solidFill>
              <a:srgbClr val="2E7D8A"/>
            </a:solidFill>
            <a:prstDash val="solid"/>
          </a:ln>
        </p:spPr>
      </p:sp>
      <p:sp>
        <p:nvSpPr>
          <p:cNvPr id="12" name="Shape 10"/>
          <p:cNvSpPr/>
          <p:nvPr/>
        </p:nvSpPr>
        <p:spPr>
          <a:xfrm>
            <a:off x="6720840" y="2907792"/>
            <a:ext cx="365760" cy="365760"/>
          </a:xfrm>
          <a:prstGeom prst="ellipse">
            <a:avLst/>
          </a:prstGeom>
          <a:solidFill>
            <a:srgbClr val="2E7D8A"/>
          </a:solidFill>
          <a:ln/>
        </p:spPr>
      </p:sp>
      <p:sp>
        <p:nvSpPr>
          <p:cNvPr id="13" name="Text 11"/>
          <p:cNvSpPr txBox="1"/>
          <p:nvPr/>
        </p:nvSpPr>
        <p:spPr>
          <a:xfrm>
            <a:off x="7269480" y="2880360"/>
            <a:ext cx="3840480" cy="411480"/>
          </a:xfrm>
          <a:prstGeom prst="rect">
            <a:avLst/>
          </a:prstGeom>
          <a:noFill/>
          <a:ln/>
        </p:spPr>
        <p:txBody>
          <a:bodyPr wrap="square" lIns="0" tIns="0" rIns="0" bIns="0" rtlCol="0" anchor="ctr"/>
          <a:lstStyle/>
          <a:p>
            <a:pPr indent="0" marL="0">
              <a:buNone/>
            </a:pPr>
            <a:r>
              <a:rPr lang="en-US" sz="2000" b="1" dirty="0">
                <a:solidFill>
                  <a:srgbClr val="0E2E35"/>
                </a:solidFill>
                <a:latin typeface="Goudy Old Style" pitchFamily="34" charset="0"/>
                <a:ea typeface="Goudy Old Style" pitchFamily="34" charset="-122"/>
                <a:cs typeface="Goudy Old Style" pitchFamily="34" charset="-120"/>
              </a:rPr>
              <a:t>Port security</a:t>
            </a:r>
            <a:endParaRPr lang="en-US" sz="2000" dirty="0"/>
          </a:p>
        </p:txBody>
      </p:sp>
      <p:sp>
        <p:nvSpPr>
          <p:cNvPr id="14" name="Text 12"/>
          <p:cNvSpPr txBox="1"/>
          <p:nvPr/>
        </p:nvSpPr>
        <p:spPr>
          <a:xfrm>
            <a:off x="6720840" y="3429000"/>
            <a:ext cx="4389120" cy="960120"/>
          </a:xfrm>
          <a:prstGeom prst="rect">
            <a:avLst/>
          </a:prstGeom>
          <a:noFill/>
          <a:ln/>
        </p:spPr>
        <p:txBody>
          <a:bodyPr wrap="square" lIns="0" tIns="0" rIns="0" bIns="0" rtlCol="0" anchor="ctr"/>
          <a:lstStyle/>
          <a:p>
            <a:pPr indent="0" marL="0">
              <a:lnSpc>
                <a:spcPct val="120000"/>
              </a:lnSpc>
              <a:buNone/>
            </a:pPr>
            <a:r>
              <a:rPr lang="en-US" sz="1400" dirty="0">
                <a:solidFill>
                  <a:srgbClr val="5E7176"/>
                </a:solidFill>
                <a:latin typeface="Goudy Old Style" pitchFamily="34" charset="0"/>
                <a:ea typeface="Goudy Old Style" pitchFamily="34" charset="-122"/>
                <a:cs typeface="Goudy Old Style" pitchFamily="34" charset="-120"/>
              </a:rPr>
              <a:t>Cruise terminals, cargo piers and the ship channel. An aircraft overhead can search for a swimmer, check a vessel or spot a drone that does not belong.</a:t>
            </a:r>
            <a:endParaRPr lang="en-US" sz="1400" dirty="0"/>
          </a:p>
        </p:txBody>
      </p:sp>
      <p:sp>
        <p:nvSpPr>
          <p:cNvPr id="15" name="Shape 13"/>
          <p:cNvSpPr/>
          <p:nvPr/>
        </p:nvSpPr>
        <p:spPr>
          <a:xfrm>
            <a:off x="777240" y="4846320"/>
            <a:ext cx="10607040" cy="1051560"/>
          </a:xfrm>
          <a:prstGeom prst="roundRect">
            <a:avLst>
              <a:gd name="adj" fmla="val 5217"/>
            </a:avLst>
          </a:prstGeom>
          <a:solidFill>
            <a:srgbClr val="12414C"/>
          </a:solidFill>
          <a:ln w="12700">
            <a:solidFill>
              <a:srgbClr val="12414C"/>
            </a:solidFill>
            <a:prstDash val="solid"/>
          </a:ln>
        </p:spPr>
      </p:sp>
      <p:sp>
        <p:nvSpPr>
          <p:cNvPr id="16" name="Text 14"/>
          <p:cNvSpPr txBox="1"/>
          <p:nvPr/>
        </p:nvSpPr>
        <p:spPr>
          <a:xfrm>
            <a:off x="1188720" y="5010912"/>
            <a:ext cx="9784080" cy="777240"/>
          </a:xfrm>
          <a:prstGeom prst="rect">
            <a:avLst/>
          </a:prstGeom>
          <a:noFill/>
          <a:ln/>
        </p:spPr>
        <p:txBody>
          <a:bodyPr wrap="square" lIns="0" tIns="0" rIns="0" bIns="0" rtlCol="0" anchor="ctr"/>
          <a:lstStyle/>
          <a:p>
            <a:pPr indent="0" marL="0">
              <a:lnSpc>
                <a:spcPct val="120000"/>
              </a:lnSpc>
              <a:buNone/>
            </a:pPr>
            <a:r>
              <a:rPr lang="en-US" sz="1500" dirty="0">
                <a:solidFill>
                  <a:srgbClr val="D6E2E4"/>
                </a:solidFill>
                <a:latin typeface="Goudy Old Style" pitchFamily="34" charset="0"/>
                <a:ea typeface="Goudy Old Style" pitchFamily="34" charset="-122"/>
                <a:cs typeface="Goudy Old Style" pitchFamily="34" charset="-120"/>
              </a:rPr>
              <a:t>Both are problems of arrival time and of eyes, not of manpower alone. The same program that marks where shots came from can be over the channel in minutes, under the same written rules.</a:t>
            </a:r>
            <a:r>
              <a:rPr lang="en-US" sz="1500" dirty="0" b="1">
                <a:solidFill>
                  <a:srgbClr val="D6E2E4"/>
                </a:solidFill>
                <a:latin typeface="Goudy Old Style" pitchFamily="34" charset="0"/>
                <a:ea typeface="Goudy Old Style" pitchFamily="34" charset="-122"/>
                <a:cs typeface="Goudy Old Style" pitchFamily="34" charset="-120"/>
              </a:rPr>
              <a:t> When minutes matter and a faster response costs this little, it belongs on the table.</a:t>
            </a:r>
            <a:endParaRPr lang="en-US" sz="1500" dirty="0"/>
          </a:p>
        </p:txBody>
      </p:sp>
      <p:sp>
        <p:nvSpPr>
          <p:cNvPr id="17"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17">
    <p:bg>
      <p:bgPr>
        <a:solidFill>
          <a:srgbClr val="EFF2F2"/>
        </a:solidFill>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indent="0" marL="0">
              <a:buNone/>
            </a:pPr>
            <a:r>
              <a:rPr lang="en-US" sz="1200" b="1" spc="240" kern="0" dirty="0">
                <a:solidFill>
                  <a:srgbClr val="2E7D8A"/>
                </a:solidFill>
                <a:latin typeface="Goudy Old Style" pitchFamily="34" charset="0"/>
                <a:ea typeface="Goudy Old Style" pitchFamily="34" charset="-122"/>
                <a:cs typeface="Goudy Old Style" pitchFamily="34" charset="-120"/>
              </a:rPr>
              <a:t>DEFENSE AND THREAT MITIGATION</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indent="0" marL="0">
              <a:buNone/>
            </a:pPr>
            <a:r>
              <a:rPr lang="en-US" sz="3800" b="1" dirty="0">
                <a:solidFill>
                  <a:srgbClr val="0E2E35"/>
                </a:solidFill>
                <a:latin typeface="Goudy Old Style" pitchFamily="34" charset="0"/>
                <a:ea typeface="Goudy Old Style" pitchFamily="34" charset="-122"/>
                <a:cs typeface="Goudy Old Style" pitchFamily="34" charset="-120"/>
              </a:rPr>
              <a:t>Near the port, every minute counts.</a:t>
            </a:r>
            <a:endParaRPr lang="en-US" sz="3800" dirty="0"/>
          </a:p>
        </p:txBody>
      </p:sp>
      <p:sp>
        <p:nvSpPr>
          <p:cNvPr id="4" name="Shape 2"/>
          <p:cNvSpPr/>
          <p:nvPr/>
        </p:nvSpPr>
        <p:spPr>
          <a:xfrm>
            <a:off x="777240" y="1965960"/>
            <a:ext cx="10607040" cy="914400"/>
          </a:xfrm>
          <a:prstGeom prst="roundRect">
            <a:avLst>
              <a:gd name="adj" fmla="val 6000"/>
            </a:avLst>
          </a:prstGeom>
          <a:solidFill>
            <a:srgbClr val="E4EFF0"/>
          </a:solidFill>
          <a:ln w="12700">
            <a:solidFill>
              <a:srgbClr val="E4EFF0"/>
            </a:solidFill>
            <a:prstDash val="solid"/>
          </a:ln>
        </p:spPr>
      </p:sp>
      <p:sp>
        <p:nvSpPr>
          <p:cNvPr id="5" name="Shape 3"/>
          <p:cNvSpPr/>
          <p:nvPr/>
        </p:nvSpPr>
        <p:spPr>
          <a:xfrm>
            <a:off x="777240" y="1965960"/>
            <a:ext cx="91440" cy="914400"/>
          </a:xfrm>
          <a:prstGeom prst="rect">
            <a:avLst/>
          </a:prstGeom>
          <a:solidFill>
            <a:srgbClr val="2E7D8A"/>
          </a:solidFill>
          <a:ln w="12700">
            <a:solidFill>
              <a:srgbClr val="2E7D8A"/>
            </a:solidFill>
            <a:prstDash val="solid"/>
          </a:ln>
        </p:spPr>
      </p:sp>
      <p:sp>
        <p:nvSpPr>
          <p:cNvPr id="6" name="Text 4"/>
          <p:cNvSpPr txBox="1"/>
          <p:nvPr/>
        </p:nvSpPr>
        <p:spPr>
          <a:xfrm>
            <a:off x="1143000" y="2084832"/>
            <a:ext cx="3931920" cy="384048"/>
          </a:xfrm>
          <a:prstGeom prst="rect">
            <a:avLst/>
          </a:prstGeom>
          <a:noFill/>
          <a:ln/>
        </p:spPr>
        <p:txBody>
          <a:bodyPr wrap="square" lIns="0" tIns="0" rIns="0" bIns="0" rtlCol="0" anchor="ctr"/>
          <a:lstStyle/>
          <a:p>
            <a:pPr indent="0" marL="0">
              <a:buNone/>
            </a:pPr>
            <a:r>
              <a:rPr lang="en-US" sz="1550" b="1" dirty="0">
                <a:solidFill>
                  <a:srgbClr val="0E2E35"/>
                </a:solidFill>
                <a:latin typeface="Goudy Old Style" pitchFamily="34" charset="0"/>
                <a:ea typeface="Goudy Old Style" pitchFamily="34" charset="-122"/>
                <a:cs typeface="Goudy Old Style" pitchFamily="34" charset="-120"/>
              </a:rPr>
              <a:t>Downtown and the East End</a:t>
            </a:r>
            <a:endParaRPr lang="en-US" sz="1550" dirty="0"/>
          </a:p>
        </p:txBody>
      </p:sp>
      <p:sp>
        <p:nvSpPr>
          <p:cNvPr id="7" name="Text 5"/>
          <p:cNvSpPr txBox="1"/>
          <p:nvPr/>
        </p:nvSpPr>
        <p:spPr>
          <a:xfrm>
            <a:off x="1143000" y="2468880"/>
            <a:ext cx="3931920" cy="310896"/>
          </a:xfrm>
          <a:prstGeom prst="rect">
            <a:avLst/>
          </a:prstGeom>
          <a:noFill/>
          <a:ln/>
        </p:spPr>
        <p:txBody>
          <a:bodyPr wrap="square" lIns="0" tIns="0" rIns="0" bIns="0" rtlCol="0" anchor="ctr"/>
          <a:lstStyle/>
          <a:p>
            <a:pPr indent="0" marL="0">
              <a:buNone/>
            </a:pPr>
            <a:r>
              <a:rPr lang="en-US" sz="1200" i="1" dirty="0">
                <a:solidFill>
                  <a:srgbClr val="C0562E"/>
                </a:solidFill>
                <a:latin typeface="Goudy Old Style" pitchFamily="34" charset="0"/>
                <a:ea typeface="Goudy Old Style" pitchFamily="34" charset="-122"/>
                <a:cs typeface="Goudy Old Style" pitchFamily="34" charset="-120"/>
              </a:rPr>
              <a:t>Next door to the port</a:t>
            </a:r>
            <a:endParaRPr lang="en-US" sz="1200" dirty="0"/>
          </a:p>
        </p:txBody>
      </p:sp>
      <p:sp>
        <p:nvSpPr>
          <p:cNvPr id="8" name="Text 6"/>
          <p:cNvSpPr txBox="1"/>
          <p:nvPr/>
        </p:nvSpPr>
        <p:spPr>
          <a:xfrm>
            <a:off x="5349240" y="2103120"/>
            <a:ext cx="5760720" cy="685800"/>
          </a:xfrm>
          <a:prstGeom prst="rect">
            <a:avLst/>
          </a:prstGeom>
          <a:noFill/>
          <a:ln/>
        </p:spPr>
        <p:txBody>
          <a:bodyPr wrap="square" lIns="0" tIns="0" rIns="0" bIns="0" rtlCol="0" anchor="ctr"/>
          <a:lstStyle/>
          <a:p>
            <a:pPr indent="0" marL="0">
              <a:lnSpc>
                <a:spcPct val="115000"/>
              </a:lnSpc>
              <a:buNone/>
            </a:pPr>
            <a:r>
              <a:rPr lang="en-US" sz="1250" dirty="0">
                <a:solidFill>
                  <a:srgbClr val="5E7176"/>
                </a:solidFill>
                <a:latin typeface="Goudy Old Style" pitchFamily="34" charset="0"/>
                <a:ea typeface="Goudy Old Style" pitchFamily="34" charset="-122"/>
                <a:cs typeface="Goudy Old Style" pitchFamily="34" charset="-120"/>
              </a:rPr>
              <a:t>These blocks sit beside the cruise terminals and the ship channel. A threat to the port is a threat on their street.</a:t>
            </a:r>
            <a:endParaRPr lang="en-US" sz="1250" dirty="0"/>
          </a:p>
        </p:txBody>
      </p:sp>
      <p:sp>
        <p:nvSpPr>
          <p:cNvPr id="9" name="Shape 7"/>
          <p:cNvSpPr/>
          <p:nvPr/>
        </p:nvSpPr>
        <p:spPr>
          <a:xfrm>
            <a:off x="777240" y="2999232"/>
            <a:ext cx="10607040" cy="914400"/>
          </a:xfrm>
          <a:prstGeom prst="roundRect">
            <a:avLst>
              <a:gd name="adj" fmla="val 6000"/>
            </a:avLst>
          </a:prstGeom>
          <a:solidFill>
            <a:srgbClr val="F7EFDF"/>
          </a:solidFill>
          <a:ln w="12700">
            <a:solidFill>
              <a:srgbClr val="F7EFDF"/>
            </a:solidFill>
            <a:prstDash val="solid"/>
          </a:ln>
        </p:spPr>
      </p:sp>
      <p:sp>
        <p:nvSpPr>
          <p:cNvPr id="10" name="Shape 8"/>
          <p:cNvSpPr/>
          <p:nvPr/>
        </p:nvSpPr>
        <p:spPr>
          <a:xfrm>
            <a:off x="777240" y="2999232"/>
            <a:ext cx="91440" cy="914400"/>
          </a:xfrm>
          <a:prstGeom prst="rect">
            <a:avLst/>
          </a:prstGeom>
          <a:solidFill>
            <a:srgbClr val="C08A2E"/>
          </a:solidFill>
          <a:ln w="12700">
            <a:solidFill>
              <a:srgbClr val="C08A2E"/>
            </a:solidFill>
            <a:prstDash val="solid"/>
          </a:ln>
        </p:spPr>
      </p:sp>
      <p:sp>
        <p:nvSpPr>
          <p:cNvPr id="11" name="Text 9"/>
          <p:cNvSpPr txBox="1"/>
          <p:nvPr/>
        </p:nvSpPr>
        <p:spPr>
          <a:xfrm>
            <a:off x="1143000" y="3118104"/>
            <a:ext cx="3931920" cy="384048"/>
          </a:xfrm>
          <a:prstGeom prst="rect">
            <a:avLst/>
          </a:prstGeom>
          <a:noFill/>
          <a:ln/>
        </p:spPr>
        <p:txBody>
          <a:bodyPr wrap="square" lIns="0" tIns="0" rIns="0" bIns="0" rtlCol="0" anchor="ctr"/>
          <a:lstStyle/>
          <a:p>
            <a:pPr indent="0" marL="0">
              <a:buNone/>
            </a:pPr>
            <a:r>
              <a:rPr lang="en-US" sz="1550" b="1" dirty="0">
                <a:solidFill>
                  <a:srgbClr val="0E2E35"/>
                </a:solidFill>
                <a:latin typeface="Goudy Old Style" pitchFamily="34" charset="0"/>
                <a:ea typeface="Goudy Old Style" pitchFamily="34" charset="-122"/>
                <a:cs typeface="Goudy Old Style" pitchFamily="34" charset="-120"/>
              </a:rPr>
              <a:t>First on scene</a:t>
            </a:r>
            <a:endParaRPr lang="en-US" sz="1550" dirty="0"/>
          </a:p>
        </p:txBody>
      </p:sp>
      <p:sp>
        <p:nvSpPr>
          <p:cNvPr id="12" name="Text 10"/>
          <p:cNvSpPr txBox="1"/>
          <p:nvPr/>
        </p:nvSpPr>
        <p:spPr>
          <a:xfrm>
            <a:off x="1143000" y="3502152"/>
            <a:ext cx="3931920" cy="310896"/>
          </a:xfrm>
          <a:prstGeom prst="rect">
            <a:avLst/>
          </a:prstGeom>
          <a:noFill/>
          <a:ln/>
        </p:spPr>
        <p:txBody>
          <a:bodyPr wrap="square" lIns="0" tIns="0" rIns="0" bIns="0" rtlCol="0" anchor="ctr"/>
          <a:lstStyle/>
          <a:p>
            <a:pPr indent="0" marL="0">
              <a:buNone/>
            </a:pPr>
            <a:r>
              <a:rPr lang="en-US" sz="1200" i="1" dirty="0">
                <a:solidFill>
                  <a:srgbClr val="C0562E"/>
                </a:solidFill>
                <a:latin typeface="Goudy Old Style" pitchFamily="34" charset="0"/>
                <a:ea typeface="Goudy Old Style" pitchFamily="34" charset="-122"/>
                <a:cs typeface="Goudy Old Style" pitchFamily="34" charset="-120"/>
              </a:rPr>
              <a:t>About two minutes</a:t>
            </a:r>
            <a:endParaRPr lang="en-US" sz="1200" dirty="0"/>
          </a:p>
        </p:txBody>
      </p:sp>
      <p:sp>
        <p:nvSpPr>
          <p:cNvPr id="13" name="Text 11"/>
          <p:cNvSpPr txBox="1"/>
          <p:nvPr/>
        </p:nvSpPr>
        <p:spPr>
          <a:xfrm>
            <a:off x="5349240" y="3136392"/>
            <a:ext cx="5760720" cy="685800"/>
          </a:xfrm>
          <a:prstGeom prst="rect">
            <a:avLst/>
          </a:prstGeom>
          <a:noFill/>
          <a:ln/>
        </p:spPr>
        <p:txBody>
          <a:bodyPr wrap="square" lIns="0" tIns="0" rIns="0" bIns="0" rtlCol="0" anchor="ctr"/>
          <a:lstStyle/>
          <a:p>
            <a:pPr indent="0" marL="0">
              <a:lnSpc>
                <a:spcPct val="115000"/>
              </a:lnSpc>
              <a:buNone/>
            </a:pPr>
            <a:r>
              <a:rPr lang="en-US" sz="1250" dirty="0">
                <a:solidFill>
                  <a:srgbClr val="5E7176"/>
                </a:solidFill>
                <a:latin typeface="Goudy Old Style" pitchFamily="34" charset="0"/>
                <a:ea typeface="Goudy Old Style" pitchFamily="34" charset="-122"/>
                <a:cs typeface="Goudy Old Style" pitchFamily="34" charset="-120"/>
              </a:rPr>
              <a:t>In a 2026 study of a California police drone program, the drone arrived in about two minutes on average. It beat patrol units to the scene on 73 percent of calls.</a:t>
            </a:r>
            <a:endParaRPr lang="en-US" sz="1250" dirty="0"/>
          </a:p>
        </p:txBody>
      </p:sp>
      <p:sp>
        <p:nvSpPr>
          <p:cNvPr id="14" name="Shape 12"/>
          <p:cNvSpPr/>
          <p:nvPr/>
        </p:nvSpPr>
        <p:spPr>
          <a:xfrm>
            <a:off x="777240" y="4032504"/>
            <a:ext cx="10607040" cy="914400"/>
          </a:xfrm>
          <a:prstGeom prst="roundRect">
            <a:avLst>
              <a:gd name="adj" fmla="val 6000"/>
            </a:avLst>
          </a:prstGeom>
          <a:solidFill>
            <a:srgbClr val="E4EFF0"/>
          </a:solidFill>
          <a:ln w="12700">
            <a:solidFill>
              <a:srgbClr val="E4EFF0"/>
            </a:solidFill>
            <a:prstDash val="solid"/>
          </a:ln>
        </p:spPr>
      </p:sp>
      <p:sp>
        <p:nvSpPr>
          <p:cNvPr id="15" name="Shape 13"/>
          <p:cNvSpPr/>
          <p:nvPr/>
        </p:nvSpPr>
        <p:spPr>
          <a:xfrm>
            <a:off x="777240" y="4032504"/>
            <a:ext cx="91440" cy="914400"/>
          </a:xfrm>
          <a:prstGeom prst="rect">
            <a:avLst/>
          </a:prstGeom>
          <a:solidFill>
            <a:srgbClr val="2E7D8A"/>
          </a:solidFill>
          <a:ln w="12700">
            <a:solidFill>
              <a:srgbClr val="2E7D8A"/>
            </a:solidFill>
            <a:prstDash val="solid"/>
          </a:ln>
        </p:spPr>
      </p:sp>
      <p:sp>
        <p:nvSpPr>
          <p:cNvPr id="16" name="Text 14"/>
          <p:cNvSpPr txBox="1"/>
          <p:nvPr/>
        </p:nvSpPr>
        <p:spPr>
          <a:xfrm>
            <a:off x="1143000" y="4151376"/>
            <a:ext cx="3931920" cy="384048"/>
          </a:xfrm>
          <a:prstGeom prst="rect">
            <a:avLst/>
          </a:prstGeom>
          <a:noFill/>
          <a:ln/>
        </p:spPr>
        <p:txBody>
          <a:bodyPr wrap="square" lIns="0" tIns="0" rIns="0" bIns="0" rtlCol="0" anchor="ctr"/>
          <a:lstStyle/>
          <a:p>
            <a:pPr indent="0" marL="0">
              <a:buNone/>
            </a:pPr>
            <a:r>
              <a:rPr lang="en-US" sz="1550" b="1" dirty="0">
                <a:solidFill>
                  <a:srgbClr val="0E2E35"/>
                </a:solidFill>
                <a:latin typeface="Goudy Old Style" pitchFamily="34" charset="0"/>
                <a:ea typeface="Goudy Old Style" pitchFamily="34" charset="-122"/>
                <a:cs typeface="Goudy Old Style" pitchFamily="34" charset="-120"/>
              </a:rPr>
              <a:t>On the water</a:t>
            </a:r>
            <a:endParaRPr lang="en-US" sz="1550" dirty="0"/>
          </a:p>
        </p:txBody>
      </p:sp>
      <p:sp>
        <p:nvSpPr>
          <p:cNvPr id="17" name="Text 15"/>
          <p:cNvSpPr txBox="1"/>
          <p:nvPr/>
        </p:nvSpPr>
        <p:spPr>
          <a:xfrm>
            <a:off x="1143000" y="4535424"/>
            <a:ext cx="3931920" cy="310896"/>
          </a:xfrm>
          <a:prstGeom prst="rect">
            <a:avLst/>
          </a:prstGeom>
          <a:noFill/>
          <a:ln/>
        </p:spPr>
        <p:txBody>
          <a:bodyPr wrap="square" lIns="0" tIns="0" rIns="0" bIns="0" rtlCol="0" anchor="ctr"/>
          <a:lstStyle/>
          <a:p>
            <a:pPr indent="0" marL="0">
              <a:buNone/>
            </a:pPr>
            <a:r>
              <a:rPr lang="en-US" sz="1200" i="1" dirty="0">
                <a:solidFill>
                  <a:srgbClr val="C0562E"/>
                </a:solidFill>
                <a:latin typeface="Goudy Old Style" pitchFamily="34" charset="0"/>
                <a:ea typeface="Goudy Old Style" pitchFamily="34" charset="-122"/>
                <a:cs typeface="Goudy Old Style" pitchFamily="34" charset="-120"/>
              </a:rPr>
              <a:t>Twice as fast to a swimmer</a:t>
            </a:r>
            <a:endParaRPr lang="en-US" sz="1200" dirty="0"/>
          </a:p>
        </p:txBody>
      </p:sp>
      <p:sp>
        <p:nvSpPr>
          <p:cNvPr id="18" name="Text 16"/>
          <p:cNvSpPr txBox="1"/>
          <p:nvPr/>
        </p:nvSpPr>
        <p:spPr>
          <a:xfrm>
            <a:off x="5349240" y="4169664"/>
            <a:ext cx="5760720" cy="685800"/>
          </a:xfrm>
          <a:prstGeom prst="rect">
            <a:avLst/>
          </a:prstGeom>
          <a:noFill/>
          <a:ln/>
        </p:spPr>
        <p:txBody>
          <a:bodyPr wrap="square" lIns="0" tIns="0" rIns="0" bIns="0" rtlCol="0" anchor="ctr"/>
          <a:lstStyle/>
          <a:p>
            <a:pPr indent="0" marL="0">
              <a:lnSpc>
                <a:spcPct val="115000"/>
              </a:lnSpc>
              <a:buNone/>
            </a:pPr>
            <a:r>
              <a:rPr lang="en-US" sz="1250" dirty="0">
                <a:solidFill>
                  <a:srgbClr val="5E7176"/>
                </a:solidFill>
                <a:latin typeface="Goudy Old Style" pitchFamily="34" charset="0"/>
                <a:ea typeface="Goudy Old Style" pitchFamily="34" charset="-122"/>
                <a:cs typeface="Goudy Old Style" pitchFamily="34" charset="-120"/>
              </a:rPr>
              <a:t>In a beach trial, a drone dropped a life buoy 100 meters offshore in a median of 30 seconds. A rescue swimmer took 65 seconds.</a:t>
            </a:r>
            <a:endParaRPr lang="en-US" sz="1250" dirty="0"/>
          </a:p>
        </p:txBody>
      </p:sp>
      <p:sp>
        <p:nvSpPr>
          <p:cNvPr id="19" name="Shape 17"/>
          <p:cNvSpPr/>
          <p:nvPr/>
        </p:nvSpPr>
        <p:spPr>
          <a:xfrm>
            <a:off x="777240" y="5065776"/>
            <a:ext cx="10607040" cy="914400"/>
          </a:xfrm>
          <a:prstGeom prst="roundRect">
            <a:avLst>
              <a:gd name="adj" fmla="val 6000"/>
            </a:avLst>
          </a:prstGeom>
          <a:solidFill>
            <a:srgbClr val="FAEBE3"/>
          </a:solidFill>
          <a:ln w="12700">
            <a:solidFill>
              <a:srgbClr val="FAEBE3"/>
            </a:solidFill>
            <a:prstDash val="solid"/>
          </a:ln>
        </p:spPr>
      </p:sp>
      <p:sp>
        <p:nvSpPr>
          <p:cNvPr id="20" name="Shape 18"/>
          <p:cNvSpPr/>
          <p:nvPr/>
        </p:nvSpPr>
        <p:spPr>
          <a:xfrm>
            <a:off x="777240" y="5065776"/>
            <a:ext cx="91440" cy="914400"/>
          </a:xfrm>
          <a:prstGeom prst="rect">
            <a:avLst/>
          </a:prstGeom>
          <a:solidFill>
            <a:srgbClr val="C0562E"/>
          </a:solidFill>
          <a:ln w="12700">
            <a:solidFill>
              <a:srgbClr val="C0562E"/>
            </a:solidFill>
            <a:prstDash val="solid"/>
          </a:ln>
        </p:spPr>
      </p:sp>
      <p:sp>
        <p:nvSpPr>
          <p:cNvPr id="21" name="Text 19"/>
          <p:cNvSpPr txBox="1"/>
          <p:nvPr/>
        </p:nvSpPr>
        <p:spPr>
          <a:xfrm>
            <a:off x="1143000" y="5184648"/>
            <a:ext cx="3931920" cy="384048"/>
          </a:xfrm>
          <a:prstGeom prst="rect">
            <a:avLst/>
          </a:prstGeom>
          <a:noFill/>
          <a:ln/>
        </p:spPr>
        <p:txBody>
          <a:bodyPr wrap="square" lIns="0" tIns="0" rIns="0" bIns="0" rtlCol="0" anchor="ctr"/>
          <a:lstStyle/>
          <a:p>
            <a:pPr indent="0" marL="0">
              <a:buNone/>
            </a:pPr>
            <a:r>
              <a:rPr lang="en-US" sz="1550" b="1" dirty="0">
                <a:solidFill>
                  <a:srgbClr val="0E2E35"/>
                </a:solidFill>
                <a:latin typeface="Goudy Old Style" pitchFamily="34" charset="0"/>
                <a:ea typeface="Goudy Old Style" pitchFamily="34" charset="-122"/>
                <a:cs typeface="Goudy Old Style" pitchFamily="34" charset="-120"/>
              </a:rPr>
              <a:t>Against a hostile drone</a:t>
            </a:r>
            <a:endParaRPr lang="en-US" sz="1550" dirty="0"/>
          </a:p>
        </p:txBody>
      </p:sp>
      <p:sp>
        <p:nvSpPr>
          <p:cNvPr id="22" name="Text 20"/>
          <p:cNvSpPr txBox="1"/>
          <p:nvPr/>
        </p:nvSpPr>
        <p:spPr>
          <a:xfrm>
            <a:off x="1143000" y="5568696"/>
            <a:ext cx="3931920" cy="310896"/>
          </a:xfrm>
          <a:prstGeom prst="rect">
            <a:avLst/>
          </a:prstGeom>
          <a:noFill/>
          <a:ln/>
        </p:spPr>
        <p:txBody>
          <a:bodyPr wrap="square" lIns="0" tIns="0" rIns="0" bIns="0" rtlCol="0" anchor="ctr"/>
          <a:lstStyle/>
          <a:p>
            <a:pPr indent="0" marL="0">
              <a:buNone/>
            </a:pPr>
            <a:r>
              <a:rPr lang="en-US" sz="1200" i="1" dirty="0">
                <a:solidFill>
                  <a:srgbClr val="C0562E"/>
                </a:solidFill>
                <a:latin typeface="Goudy Old Style" pitchFamily="34" charset="0"/>
                <a:ea typeface="Goudy Old Style" pitchFamily="34" charset="-122"/>
                <a:cs typeface="Goudy Old Style" pitchFamily="34" charset="-120"/>
              </a:rPr>
              <a:t>About 99 percent stopped</a:t>
            </a:r>
            <a:endParaRPr lang="en-US" sz="1200" dirty="0"/>
          </a:p>
        </p:txBody>
      </p:sp>
      <p:sp>
        <p:nvSpPr>
          <p:cNvPr id="23" name="Text 21"/>
          <p:cNvSpPr txBox="1"/>
          <p:nvPr/>
        </p:nvSpPr>
        <p:spPr>
          <a:xfrm>
            <a:off x="5349240" y="5202936"/>
            <a:ext cx="5760720" cy="685800"/>
          </a:xfrm>
          <a:prstGeom prst="rect">
            <a:avLst/>
          </a:prstGeom>
          <a:noFill/>
          <a:ln/>
        </p:spPr>
        <p:txBody>
          <a:bodyPr wrap="square" lIns="0" tIns="0" rIns="0" bIns="0" rtlCol="0" anchor="ctr"/>
          <a:lstStyle/>
          <a:p>
            <a:pPr indent="0" marL="0">
              <a:lnSpc>
                <a:spcPct val="115000"/>
              </a:lnSpc>
              <a:buNone/>
            </a:pPr>
            <a:r>
              <a:rPr lang="en-US" sz="1250" dirty="0">
                <a:solidFill>
                  <a:srgbClr val="5E7176"/>
                </a:solidFill>
                <a:latin typeface="Goudy Old Style" pitchFamily="34" charset="0"/>
                <a:ea typeface="Goudy Old Style" pitchFamily="34" charset="-122"/>
                <a:cs typeface="Goudy Old Style" pitchFamily="34" charset="-120"/>
              </a:rPr>
              <a:t>With detection and interceptors ready before the attack, Israel and its partners stopped about 99 percent of more than 300 drones and missiles in April 2024.</a:t>
            </a:r>
            <a:endParaRPr lang="en-US" sz="1250" dirty="0"/>
          </a:p>
        </p:txBody>
      </p:sp>
      <p:sp>
        <p:nvSpPr>
          <p:cNvPr id="24" name="Text 22"/>
          <p:cNvSpPr txBox="1"/>
          <p:nvPr/>
        </p:nvSpPr>
        <p:spPr>
          <a:xfrm>
            <a:off x="777240" y="6053328"/>
            <a:ext cx="10607040" cy="384048"/>
          </a:xfrm>
          <a:prstGeom prst="rect">
            <a:avLst/>
          </a:prstGeom>
          <a:noFill/>
          <a:ln/>
        </p:spPr>
        <p:txBody>
          <a:bodyPr wrap="square" lIns="0" tIns="0" rIns="0" bIns="0" rtlCol="0" anchor="ctr"/>
          <a:lstStyle/>
          <a:p>
            <a:pPr indent="0" marL="0">
              <a:lnSpc>
                <a:spcPct val="115000"/>
              </a:lnSpc>
              <a:buNone/>
            </a:pPr>
            <a:r>
              <a:rPr lang="en-US" sz="1000" i="1" dirty="0">
                <a:solidFill>
                  <a:srgbClr val="8A9A9E"/>
                </a:solidFill>
                <a:latin typeface="Goudy Old Style" pitchFamily="34" charset="0"/>
                <a:ea typeface="Goudy Old Style" pitchFamily="34" charset="-122"/>
                <a:cs typeface="Goudy Old Style" pitchFamily="34" charset="-120"/>
              </a:rPr>
              <a:t>Sources: American Journal of Criminal Justice, 2026, a descriptive study of one California agency's drone program, October 2025 to January 2026; Backman and others, Air Medical Journal, 2018; Israeli military figures as reported by PBS NewsHour, April 2024. Results elsewhere are a guide, not a promise.</a:t>
            </a:r>
            <a:pPr indent="0" marL="0">
              <a:lnSpc>
                <a:spcPct val="115000"/>
              </a:lnSpc>
              <a:buNone/>
            </a:pPr>
            <a:pPr indent="0" marL="0">
              <a:lnSpc>
                <a:spcPct val="115000"/>
              </a:lnSpc>
              <a:buNone/>
            </a:pPr>
            <a:endParaRPr lang="en-US" sz="1000" dirty="0"/>
          </a:p>
        </p:txBody>
      </p:sp>
      <p:sp>
        <p:nvSpPr>
          <p:cNvPr id="25"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EFF2F2"/>
        </a:solidFill>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indent="0" marL="0">
              <a:buNone/>
            </a:pPr>
            <a:r>
              <a:rPr lang="en-US" sz="1200" b="1" spc="240" kern="0" dirty="0">
                <a:solidFill>
                  <a:srgbClr val="2E7D8A"/>
                </a:solidFill>
                <a:latin typeface="Goudy Old Style" pitchFamily="34" charset="0"/>
                <a:ea typeface="Goudy Old Style" pitchFamily="34" charset="-122"/>
                <a:cs typeface="Goudy Old Style" pitchFamily="34" charset="-120"/>
              </a:rPr>
              <a:t>WHERE WE ALREADY ARE</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indent="0" marL="0">
              <a:buNone/>
            </a:pPr>
            <a:r>
              <a:rPr lang="en-US" sz="3800" b="1" dirty="0">
                <a:solidFill>
                  <a:srgbClr val="0E2E35"/>
                </a:solidFill>
                <a:latin typeface="Goudy Old Style" pitchFamily="34" charset="0"/>
                <a:ea typeface="Goudy Old Style" pitchFamily="34" charset="-122"/>
                <a:cs typeface="Goudy Old Style" pitchFamily="34" charset="-120"/>
              </a:rPr>
              <a:t>The city has bought this already.</a:t>
            </a:r>
            <a:endParaRPr lang="en-US" sz="3800" dirty="0"/>
          </a:p>
        </p:txBody>
      </p:sp>
      <p:sp>
        <p:nvSpPr>
          <p:cNvPr id="4" name="Text 2"/>
          <p:cNvSpPr txBox="1"/>
          <p:nvPr/>
        </p:nvSpPr>
        <p:spPr>
          <a:xfrm>
            <a:off x="777240" y="1874520"/>
            <a:ext cx="10515600" cy="502920"/>
          </a:xfrm>
          <a:prstGeom prst="rect">
            <a:avLst/>
          </a:prstGeom>
          <a:noFill/>
          <a:ln/>
        </p:spPr>
        <p:txBody>
          <a:bodyPr wrap="square" lIns="0" tIns="0" rIns="0" bIns="0" rtlCol="0" anchor="ctr"/>
          <a:lstStyle/>
          <a:p>
            <a:pPr indent="0" marL="0">
              <a:lnSpc>
                <a:spcPct val="115000"/>
              </a:lnSpc>
              <a:buNone/>
            </a:pPr>
            <a:r>
              <a:rPr lang="en-US" sz="1700" dirty="0">
                <a:solidFill>
                  <a:srgbClr val="5E7176"/>
                </a:solidFill>
                <a:latin typeface="Goudy Old Style" pitchFamily="34" charset="0"/>
                <a:ea typeface="Goudy Old Style" pitchFamily="34" charset="-122"/>
                <a:cs typeface="Goudy Old Style" pitchFamily="34" charset="-120"/>
              </a:rPr>
              <a:t>The Department already flies one aircraft. Its grant ties it to catalytic converter theft, so this program needs its own.</a:t>
            </a:r>
            <a:endParaRPr lang="en-US" sz="1700" dirty="0"/>
          </a:p>
        </p:txBody>
      </p:sp>
      <p:sp>
        <p:nvSpPr>
          <p:cNvPr id="5" name="Shape 3"/>
          <p:cNvSpPr/>
          <p:nvPr/>
        </p:nvSpPr>
        <p:spPr>
          <a:xfrm>
            <a:off x="777240" y="2514600"/>
            <a:ext cx="3319272" cy="2148840"/>
          </a:xfrm>
          <a:prstGeom prst="roundRect">
            <a:avLst>
              <a:gd name="adj" fmla="val 2553"/>
            </a:avLst>
          </a:prstGeom>
          <a:solidFill>
            <a:srgbClr val="E4EFF0"/>
          </a:solidFill>
          <a:ln w="12700">
            <a:solidFill>
              <a:srgbClr val="E4EFF0"/>
            </a:solidFill>
            <a:prstDash val="solid"/>
          </a:ln>
        </p:spPr>
      </p:sp>
      <p:sp>
        <p:nvSpPr>
          <p:cNvPr id="6" name="Text 4"/>
          <p:cNvSpPr txBox="1"/>
          <p:nvPr/>
        </p:nvSpPr>
        <p:spPr>
          <a:xfrm>
            <a:off x="1097280" y="2788920"/>
            <a:ext cx="2697480" cy="777240"/>
          </a:xfrm>
          <a:prstGeom prst="rect">
            <a:avLst/>
          </a:prstGeom>
          <a:noFill/>
          <a:ln/>
        </p:spPr>
        <p:txBody>
          <a:bodyPr wrap="square" lIns="0" tIns="0" rIns="0" bIns="0" rtlCol="0" anchor="ctr"/>
          <a:lstStyle/>
          <a:p>
            <a:pPr indent="0" marL="0">
              <a:buNone/>
            </a:pPr>
            <a:r>
              <a:rPr lang="en-US" sz="3400" b="1" dirty="0">
                <a:solidFill>
                  <a:srgbClr val="0E2E35"/>
                </a:solidFill>
                <a:latin typeface="Goudy Old Style" pitchFamily="34" charset="0"/>
                <a:ea typeface="Goudy Old Style" pitchFamily="34" charset="-122"/>
                <a:cs typeface="Goudy Old Style" pitchFamily="34" charset="-120"/>
              </a:rPr>
              <a:t>$150,000</a:t>
            </a:r>
            <a:endParaRPr lang="en-US" sz="3400" dirty="0"/>
          </a:p>
        </p:txBody>
      </p:sp>
      <p:sp>
        <p:nvSpPr>
          <p:cNvPr id="7" name="Text 5"/>
          <p:cNvSpPr txBox="1"/>
          <p:nvPr/>
        </p:nvSpPr>
        <p:spPr>
          <a:xfrm>
            <a:off x="1097280" y="3611880"/>
            <a:ext cx="2697480" cy="914400"/>
          </a:xfrm>
          <a:prstGeom prst="rect">
            <a:avLst/>
          </a:prstGeom>
          <a:noFill/>
          <a:ln/>
        </p:spPr>
        <p:txBody>
          <a:bodyPr wrap="square" lIns="0" tIns="0" rIns="0" bIns="0" rtlCol="0" anchor="ctr"/>
          <a:lstStyle/>
          <a:p>
            <a:pPr indent="0" marL="0">
              <a:lnSpc>
                <a:spcPct val="120000"/>
              </a:lnSpc>
              <a:buNone/>
            </a:pPr>
            <a:r>
              <a:rPr lang="en-US" sz="1350" dirty="0">
                <a:solidFill>
                  <a:srgbClr val="5E7176"/>
                </a:solidFill>
                <a:latin typeface="Goudy Old Style" pitchFamily="34" charset="0"/>
                <a:ea typeface="Goudy Old Style" pitchFamily="34" charset="-122"/>
                <a:cs typeface="Goudy Old Style" pitchFamily="34" charset="-120"/>
              </a:rPr>
              <a:t>State grant from the Motor Vehicle Crime Prevention Authority for a Flock Aerodome system</a:t>
            </a:r>
            <a:endParaRPr lang="en-US" sz="1350" dirty="0"/>
          </a:p>
        </p:txBody>
      </p:sp>
      <p:sp>
        <p:nvSpPr>
          <p:cNvPr id="8" name="Shape 6"/>
          <p:cNvSpPr/>
          <p:nvPr/>
        </p:nvSpPr>
        <p:spPr>
          <a:xfrm>
            <a:off x="4416552" y="2514600"/>
            <a:ext cx="3319272" cy="2148840"/>
          </a:xfrm>
          <a:prstGeom prst="roundRect">
            <a:avLst>
              <a:gd name="adj" fmla="val 2553"/>
            </a:avLst>
          </a:prstGeom>
          <a:solidFill>
            <a:srgbClr val="0E2E35"/>
          </a:solidFill>
          <a:ln w="12700">
            <a:solidFill>
              <a:srgbClr val="0E2E35"/>
            </a:solidFill>
            <a:prstDash val="solid"/>
          </a:ln>
        </p:spPr>
      </p:sp>
      <p:sp>
        <p:nvSpPr>
          <p:cNvPr id="9" name="Text 7"/>
          <p:cNvSpPr txBox="1"/>
          <p:nvPr/>
        </p:nvSpPr>
        <p:spPr>
          <a:xfrm>
            <a:off x="4736592" y="2788920"/>
            <a:ext cx="2697480" cy="777240"/>
          </a:xfrm>
          <a:prstGeom prst="rect">
            <a:avLst/>
          </a:prstGeom>
          <a:noFill/>
          <a:ln/>
        </p:spPr>
        <p:txBody>
          <a:bodyPr wrap="square" lIns="0" tIns="0" rIns="0" bIns="0" rtlCol="0" anchor="ctr"/>
          <a:lstStyle/>
          <a:p>
            <a:pPr indent="0" marL="0">
              <a:buNone/>
            </a:pPr>
            <a:r>
              <a:rPr lang="en-US" sz="3400" b="1" dirty="0">
                <a:solidFill>
                  <a:srgbClr val="E2D3B3"/>
                </a:solidFill>
                <a:latin typeface="Goudy Old Style" pitchFamily="34" charset="0"/>
                <a:ea typeface="Goudy Old Style" pitchFamily="34" charset="-122"/>
                <a:cs typeface="Goudy Old Style" pitchFamily="34" charset="-120"/>
              </a:rPr>
              <a:t>$25,000</a:t>
            </a:r>
            <a:endParaRPr lang="en-US" sz="3400" dirty="0"/>
          </a:p>
        </p:txBody>
      </p:sp>
      <p:sp>
        <p:nvSpPr>
          <p:cNvPr id="10" name="Text 8"/>
          <p:cNvSpPr txBox="1"/>
          <p:nvPr/>
        </p:nvSpPr>
        <p:spPr>
          <a:xfrm>
            <a:off x="4736592" y="3611880"/>
            <a:ext cx="2697480" cy="914400"/>
          </a:xfrm>
          <a:prstGeom prst="rect">
            <a:avLst/>
          </a:prstGeom>
          <a:noFill/>
          <a:ln/>
        </p:spPr>
        <p:txBody>
          <a:bodyPr wrap="square" lIns="0" tIns="0" rIns="0" bIns="0" rtlCol="0" anchor="ctr"/>
          <a:lstStyle/>
          <a:p>
            <a:pPr indent="0" marL="0">
              <a:lnSpc>
                <a:spcPct val="120000"/>
              </a:lnSpc>
              <a:buNone/>
            </a:pPr>
            <a:r>
              <a:rPr lang="en-US" sz="1350" dirty="0">
                <a:solidFill>
                  <a:srgbClr val="C7D6D9"/>
                </a:solidFill>
                <a:latin typeface="Goudy Old Style" pitchFamily="34" charset="0"/>
                <a:ea typeface="Goudy Old Style" pitchFamily="34" charset="-122"/>
                <a:cs typeface="Goudy Old Style" pitchFamily="34" charset="-120"/>
              </a:rPr>
              <a:t>The city's cash match, which is the twenty percent the program requires</a:t>
            </a:r>
            <a:endParaRPr lang="en-US" sz="1350" dirty="0"/>
          </a:p>
        </p:txBody>
      </p:sp>
      <p:sp>
        <p:nvSpPr>
          <p:cNvPr id="11" name="Shape 9"/>
          <p:cNvSpPr/>
          <p:nvPr/>
        </p:nvSpPr>
        <p:spPr>
          <a:xfrm>
            <a:off x="8055864" y="2514600"/>
            <a:ext cx="3319272" cy="2148840"/>
          </a:xfrm>
          <a:prstGeom prst="roundRect">
            <a:avLst>
              <a:gd name="adj" fmla="val 2553"/>
            </a:avLst>
          </a:prstGeom>
          <a:solidFill>
            <a:srgbClr val="F7EFDF"/>
          </a:solidFill>
          <a:ln w="12700">
            <a:solidFill>
              <a:srgbClr val="F7EFDF"/>
            </a:solidFill>
            <a:prstDash val="solid"/>
          </a:ln>
        </p:spPr>
      </p:sp>
      <p:sp>
        <p:nvSpPr>
          <p:cNvPr id="12" name="Text 10"/>
          <p:cNvSpPr txBox="1"/>
          <p:nvPr/>
        </p:nvSpPr>
        <p:spPr>
          <a:xfrm>
            <a:off x="8375904" y="2788920"/>
            <a:ext cx="2697480" cy="777240"/>
          </a:xfrm>
          <a:prstGeom prst="rect">
            <a:avLst/>
          </a:prstGeom>
          <a:noFill/>
          <a:ln/>
        </p:spPr>
        <p:txBody>
          <a:bodyPr wrap="square" lIns="0" tIns="0" rIns="0" bIns="0" rtlCol="0" anchor="ctr"/>
          <a:lstStyle/>
          <a:p>
            <a:pPr indent="0" marL="0">
              <a:buNone/>
            </a:pPr>
            <a:r>
              <a:rPr lang="en-US" sz="3400" b="1" dirty="0">
                <a:solidFill>
                  <a:srgbClr val="0E2E35"/>
                </a:solidFill>
                <a:latin typeface="Goudy Old Style" pitchFamily="34" charset="0"/>
                <a:ea typeface="Goudy Old Style" pitchFamily="34" charset="-122"/>
                <a:cs typeface="Goudy Old Style" pitchFamily="34" charset="-120"/>
              </a:rPr>
              <a:t>60 seconds</a:t>
            </a:r>
            <a:endParaRPr lang="en-US" sz="3400" dirty="0"/>
          </a:p>
        </p:txBody>
      </p:sp>
      <p:sp>
        <p:nvSpPr>
          <p:cNvPr id="13" name="Text 11"/>
          <p:cNvSpPr txBox="1"/>
          <p:nvPr/>
        </p:nvSpPr>
        <p:spPr>
          <a:xfrm>
            <a:off x="8375904" y="3611880"/>
            <a:ext cx="2697480" cy="914400"/>
          </a:xfrm>
          <a:prstGeom prst="rect">
            <a:avLst/>
          </a:prstGeom>
          <a:noFill/>
          <a:ln/>
        </p:spPr>
        <p:txBody>
          <a:bodyPr wrap="square" lIns="0" tIns="0" rIns="0" bIns="0" rtlCol="0" anchor="ctr"/>
          <a:lstStyle/>
          <a:p>
            <a:pPr indent="0" marL="0">
              <a:lnSpc>
                <a:spcPct val="120000"/>
              </a:lnSpc>
              <a:buNone/>
            </a:pPr>
            <a:r>
              <a:rPr lang="en-US" sz="1350" dirty="0">
                <a:solidFill>
                  <a:srgbClr val="5E7176"/>
                </a:solidFill>
                <a:latin typeface="Goudy Old Style" pitchFamily="34" charset="0"/>
                <a:ea typeface="Goudy Old Style" pitchFamily="34" charset="-122"/>
                <a:cs typeface="Goudy Old Style" pitchFamily="34" charset="-120"/>
              </a:rPr>
              <a:t>What the Chief told council the aircraft can put over a scene</a:t>
            </a:r>
            <a:endParaRPr lang="en-US" sz="1350" dirty="0"/>
          </a:p>
        </p:txBody>
      </p:sp>
      <p:sp>
        <p:nvSpPr>
          <p:cNvPr id="14" name="Text 12"/>
          <p:cNvSpPr txBox="1"/>
          <p:nvPr/>
        </p:nvSpPr>
        <p:spPr>
          <a:xfrm>
            <a:off x="777240" y="4983480"/>
            <a:ext cx="10607040" cy="640080"/>
          </a:xfrm>
          <a:prstGeom prst="rect">
            <a:avLst/>
          </a:prstGeom>
          <a:noFill/>
          <a:ln/>
        </p:spPr>
        <p:txBody>
          <a:bodyPr wrap="square" lIns="0" tIns="0" rIns="0" bIns="0" rtlCol="0" anchor="ctr"/>
          <a:lstStyle/>
          <a:p>
            <a:pPr indent="0" marL="0">
              <a:lnSpc>
                <a:spcPct val="120000"/>
              </a:lnSpc>
              <a:buNone/>
            </a:pPr>
            <a:r>
              <a:rPr lang="en-US" sz="1600" dirty="0">
                <a:solidFill>
                  <a:srgbClr val="0E2E35"/>
                </a:solidFill>
                <a:latin typeface="Goudy Old Style" pitchFamily="34" charset="0"/>
                <a:ea typeface="Goudy Old Style" pitchFamily="34" charset="-122"/>
                <a:cs typeface="Goudy Old Style" pitchFamily="34" charset="-120"/>
              </a:rPr>
              <a:t>So the argument is no longer whether Galveston should fly. It is whether a drone funded for one crime is the whole answer for 911 and the port.</a:t>
            </a:r>
            <a:endParaRPr lang="en-US" sz="1600" dirty="0"/>
          </a:p>
        </p:txBody>
      </p:sp>
      <p:sp>
        <p:nvSpPr>
          <p:cNvPr id="15" name="Text 13"/>
          <p:cNvSpPr txBox="1"/>
          <p:nvPr/>
        </p:nvSpPr>
        <p:spPr>
          <a:xfrm>
            <a:off x="777240" y="6053328"/>
            <a:ext cx="10607040" cy="384048"/>
          </a:xfrm>
          <a:prstGeom prst="rect">
            <a:avLst/>
          </a:prstGeom>
          <a:noFill/>
          <a:ln/>
        </p:spPr>
        <p:txBody>
          <a:bodyPr wrap="square" lIns="0" tIns="0" rIns="0" bIns="0" rtlCol="0" anchor="ctr"/>
          <a:lstStyle/>
          <a:p>
            <a:pPr indent="0" marL="0">
              <a:lnSpc>
                <a:spcPct val="115000"/>
              </a:lnSpc>
              <a:buNone/>
            </a:pPr>
            <a:r>
              <a:rPr lang="en-US" sz="1000" i="1" dirty="0">
                <a:solidFill>
                  <a:srgbClr val="8A9A9E"/>
                </a:solidFill>
                <a:latin typeface="Goudy Old Style" pitchFamily="34" charset="0"/>
                <a:ea typeface="Goudy Old Style" pitchFamily="34" charset="-122"/>
                <a:cs typeface="Goudy Old Style" pitchFamily="34" charset="-120"/>
              </a:rPr>
              <a:t>Purchase request and the sixty second figure as reported by </a:t>
            </a:r>
            <a:pPr indent="0" marL="0">
              <a:lnSpc>
                <a:spcPct val="115000"/>
              </a:lnSpc>
              <a:buNone/>
            </a:pPr>
            <a:r>
              <a:rPr lang="en-US" sz="1000" i="1" u="sng" dirty="0">
                <a:solidFill>
                  <a:srgbClr val="C0562E"/>
                </a:solidFill>
                <a:latin typeface="Goudy Old Style" pitchFamily="34" charset="0"/>
                <a:ea typeface="Goudy Old Style" pitchFamily="34" charset="-122"/>
                <a:cs typeface="Goudy Old Style" pitchFamily="34" charset="-120"/>
                <a:hlinkClick r:id="rId1" invalidUrl="" action="" tgtFrame="" tooltip="" history="1" highlightClick="0" endSnd="0">
                  <a:extLst>
                    <a:ext uri="{A12FA001-AC4F-418D-AE19-62706E023703}">
                      <ahyp:hlinkClr xmlns:ahyp="http://schemas.microsoft.com/office/drawing/2018/hyperlinkcolor" val="tx"/>
                    </a:ext>
                  </a:extLst>
                </a:hlinkClick>
              </a:rPr>
              <a:t>The Galveston County Daily News</a:t>
            </a:r>
            <a:pPr indent="0" marL="0">
              <a:lnSpc>
                <a:spcPct val="115000"/>
              </a:lnSpc>
              <a:buNone/>
            </a:pPr>
            <a:r>
              <a:rPr lang="en-US" sz="1000" i="1" dirty="0">
                <a:solidFill>
                  <a:srgbClr val="8A9A9E"/>
                </a:solidFill>
                <a:latin typeface="Goudy Old Style" pitchFamily="34" charset="0"/>
                <a:ea typeface="Goudy Old Style" pitchFamily="34" charset="-122"/>
                <a:cs typeface="Goudy Old Style" pitchFamily="34" charset="-120"/>
              </a:rPr>
              <a:t>, grant and match figures from its </a:t>
            </a:r>
            <a:pPr indent="0" marL="0">
              <a:lnSpc>
                <a:spcPct val="115000"/>
              </a:lnSpc>
              <a:buNone/>
            </a:pPr>
            <a:r>
              <a:rPr lang="en-US" sz="1000" i="1" u="sng" dirty="0">
                <a:solidFill>
                  <a:srgbClr val="C0562E"/>
                </a:solidFill>
                <a:latin typeface="Goudy Old Style" pitchFamily="34" charset="0"/>
                <a:ea typeface="Goudy Old Style" pitchFamily="34" charset="-122"/>
                <a:cs typeface="Goudy Old Style" pitchFamily="34" charset="-120"/>
                <a:hlinkClick r:id="rId2" invalidUrl="" action="" tgtFrame="" tooltip="" history="1" highlightClick="0" endSnd="0">
                  <a:extLst>
                    <a:ext uri="{A12FA001-AC4F-418D-AE19-62706E023703}">
                      <ahyp:hlinkClr xmlns:ahyp="http://schemas.microsoft.com/office/drawing/2018/hyperlinkcolor" val="tx"/>
                    </a:ext>
                  </a:extLst>
                </a:hlinkClick>
              </a:rPr>
              <a:t>roundup of the state grant program</a:t>
            </a:r>
            <a:pPr indent="0" marL="0">
              <a:lnSpc>
                <a:spcPct val="115000"/>
              </a:lnSpc>
              <a:buNone/>
            </a:pPr>
            <a:r>
              <a:rPr lang="en-US" sz="1000" i="1" dirty="0">
                <a:solidFill>
                  <a:srgbClr val="8A9A9E"/>
                </a:solidFill>
                <a:latin typeface="Goudy Old Style" pitchFamily="34" charset="0"/>
                <a:ea typeface="Goudy Old Style" pitchFamily="34" charset="-122"/>
                <a:cs typeface="Goudy Old Style" pitchFamily="34" charset="-120"/>
              </a:rPr>
              <a:t>. Note that $25,000 is not twenty percent of $150,000, so confirm the award amount, the match, whether council approved it, and the aircraft's home base with the Department before presenting this.</a:t>
            </a:r>
            <a:endParaRPr lang="en-US" sz="1000" dirty="0"/>
          </a:p>
        </p:txBody>
      </p:sp>
      <p:sp>
        <p:nvSpPr>
          <p:cNvPr id="16"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indent="0" marL="0">
              <a:buNone/>
            </a:pPr>
            <a:r>
              <a:rPr lang="en-US" sz="1200" b="1" spc="240" kern="0" dirty="0">
                <a:solidFill>
                  <a:srgbClr val="2E7D8A"/>
                </a:solidFill>
                <a:latin typeface="Goudy Old Style" pitchFamily="34" charset="0"/>
                <a:ea typeface="Goudy Old Style" pitchFamily="34" charset="-122"/>
                <a:cs typeface="Goudy Old Style" pitchFamily="34" charset="-120"/>
              </a:rPr>
              <a:t>WHERE WE ALREADY ARE</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indent="0" marL="0">
              <a:buNone/>
            </a:pPr>
            <a:r>
              <a:rPr lang="en-US" sz="3800" b="1" dirty="0">
                <a:solidFill>
                  <a:srgbClr val="0E2E35"/>
                </a:solidFill>
                <a:latin typeface="Goudy Old Style" pitchFamily="34" charset="0"/>
                <a:ea typeface="Goudy Old Style" pitchFamily="34" charset="-122"/>
                <a:cs typeface="Goudy Old Style" pitchFamily="34" charset="-120"/>
              </a:rPr>
              <a:t>Our drone is funded for one crime.</a:t>
            </a:r>
            <a:endParaRPr lang="en-US" sz="3800" dirty="0"/>
          </a:p>
        </p:txBody>
      </p:sp>
      <p:sp>
        <p:nvSpPr>
          <p:cNvPr id="4" name="Shape 2"/>
          <p:cNvSpPr/>
          <p:nvPr/>
        </p:nvSpPr>
        <p:spPr>
          <a:xfrm>
            <a:off x="777240" y="1965960"/>
            <a:ext cx="10607040" cy="896112"/>
          </a:xfrm>
          <a:prstGeom prst="roundRect">
            <a:avLst>
              <a:gd name="adj" fmla="val 6122"/>
            </a:avLst>
          </a:prstGeom>
          <a:solidFill>
            <a:srgbClr val="FAEBE3"/>
          </a:solidFill>
          <a:ln w="12700">
            <a:solidFill>
              <a:srgbClr val="FAEBE3"/>
            </a:solidFill>
            <a:prstDash val="solid"/>
          </a:ln>
        </p:spPr>
      </p:sp>
      <p:sp>
        <p:nvSpPr>
          <p:cNvPr id="5" name="Shape 3"/>
          <p:cNvSpPr/>
          <p:nvPr/>
        </p:nvSpPr>
        <p:spPr>
          <a:xfrm>
            <a:off x="777240" y="1965960"/>
            <a:ext cx="91440" cy="896112"/>
          </a:xfrm>
          <a:prstGeom prst="rect">
            <a:avLst/>
          </a:prstGeom>
          <a:solidFill>
            <a:srgbClr val="C0562E"/>
          </a:solidFill>
          <a:ln w="12700">
            <a:solidFill>
              <a:srgbClr val="C0562E"/>
            </a:solidFill>
            <a:prstDash val="solid"/>
          </a:ln>
        </p:spPr>
      </p:sp>
      <p:sp>
        <p:nvSpPr>
          <p:cNvPr id="6" name="Shape 4"/>
          <p:cNvSpPr/>
          <p:nvPr/>
        </p:nvSpPr>
        <p:spPr>
          <a:xfrm>
            <a:off x="1143000" y="2240280"/>
            <a:ext cx="347472" cy="347472"/>
          </a:xfrm>
          <a:prstGeom prst="ellipse">
            <a:avLst/>
          </a:prstGeom>
          <a:solidFill>
            <a:srgbClr val="C0562E"/>
          </a:solidFill>
          <a:ln/>
        </p:spPr>
      </p:sp>
      <p:sp>
        <p:nvSpPr>
          <p:cNvPr id="7" name="Text 5"/>
          <p:cNvSpPr txBox="1"/>
          <p:nvPr/>
        </p:nvSpPr>
        <p:spPr>
          <a:xfrm>
            <a:off x="1691640" y="2075688"/>
            <a:ext cx="3200400" cy="365760"/>
          </a:xfrm>
          <a:prstGeom prst="rect">
            <a:avLst/>
          </a:prstGeom>
          <a:noFill/>
          <a:ln/>
        </p:spPr>
        <p:txBody>
          <a:bodyPr wrap="square" lIns="0" tIns="0" rIns="0" bIns="0" rtlCol="0" anchor="ctr"/>
          <a:lstStyle/>
          <a:p>
            <a:pPr indent="0" marL="0">
              <a:buNone/>
            </a:pPr>
            <a:r>
              <a:rPr lang="en-US" sz="1700" b="1" dirty="0">
                <a:solidFill>
                  <a:srgbClr val="0E2E35"/>
                </a:solidFill>
                <a:latin typeface="Goudy Old Style" pitchFamily="34" charset="0"/>
                <a:ea typeface="Goudy Old Style" pitchFamily="34" charset="-122"/>
                <a:cs typeface="Goudy Old Style" pitchFamily="34" charset="-120"/>
              </a:rPr>
              <a:t>It is funded for catalytic converter theft</a:t>
            </a:r>
            <a:endParaRPr lang="en-US" sz="1700" dirty="0"/>
          </a:p>
        </p:txBody>
      </p:sp>
      <p:sp>
        <p:nvSpPr>
          <p:cNvPr id="8" name="Text 6"/>
          <p:cNvSpPr txBox="1"/>
          <p:nvPr/>
        </p:nvSpPr>
        <p:spPr>
          <a:xfrm>
            <a:off x="5029200" y="2084832"/>
            <a:ext cx="6126480" cy="694944"/>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It came from the state catalytic converter theft grant. State law says that money is "to be used only for" catalytic converter theft. Any other 911 call needs the grant office's approval and city money.</a:t>
            </a:r>
            <a:endParaRPr lang="en-US" sz="1300" dirty="0"/>
          </a:p>
        </p:txBody>
      </p:sp>
      <p:sp>
        <p:nvSpPr>
          <p:cNvPr id="9" name="Shape 7"/>
          <p:cNvSpPr/>
          <p:nvPr/>
        </p:nvSpPr>
        <p:spPr>
          <a:xfrm>
            <a:off x="777240" y="2971800"/>
            <a:ext cx="10607040" cy="896112"/>
          </a:xfrm>
          <a:prstGeom prst="roundRect">
            <a:avLst>
              <a:gd name="adj" fmla="val 6122"/>
            </a:avLst>
          </a:prstGeom>
          <a:solidFill>
            <a:srgbClr val="F7EFDF"/>
          </a:solidFill>
          <a:ln w="12700">
            <a:solidFill>
              <a:srgbClr val="F7EFDF"/>
            </a:solidFill>
            <a:prstDash val="solid"/>
          </a:ln>
        </p:spPr>
      </p:sp>
      <p:sp>
        <p:nvSpPr>
          <p:cNvPr id="10" name="Shape 8"/>
          <p:cNvSpPr/>
          <p:nvPr/>
        </p:nvSpPr>
        <p:spPr>
          <a:xfrm>
            <a:off x="777240" y="2971800"/>
            <a:ext cx="91440" cy="896112"/>
          </a:xfrm>
          <a:prstGeom prst="rect">
            <a:avLst/>
          </a:prstGeom>
          <a:solidFill>
            <a:srgbClr val="C08A2E"/>
          </a:solidFill>
          <a:ln w="12700">
            <a:solidFill>
              <a:srgbClr val="C08A2E"/>
            </a:solidFill>
            <a:prstDash val="solid"/>
          </a:ln>
        </p:spPr>
      </p:sp>
      <p:sp>
        <p:nvSpPr>
          <p:cNvPr id="11" name="Shape 9"/>
          <p:cNvSpPr/>
          <p:nvPr/>
        </p:nvSpPr>
        <p:spPr>
          <a:xfrm>
            <a:off x="1143000" y="3246120"/>
            <a:ext cx="347472" cy="347472"/>
          </a:xfrm>
          <a:prstGeom prst="ellipse">
            <a:avLst/>
          </a:prstGeom>
          <a:solidFill>
            <a:srgbClr val="C08A2E"/>
          </a:solidFill>
          <a:ln/>
        </p:spPr>
      </p:sp>
      <p:sp>
        <p:nvSpPr>
          <p:cNvPr id="12" name="Text 10"/>
          <p:cNvSpPr txBox="1"/>
          <p:nvPr/>
        </p:nvSpPr>
        <p:spPr>
          <a:xfrm>
            <a:off x="1691640" y="3081528"/>
            <a:ext cx="3200400" cy="365760"/>
          </a:xfrm>
          <a:prstGeom prst="rect">
            <a:avLst/>
          </a:prstGeom>
          <a:noFill/>
          <a:ln/>
        </p:spPr>
        <p:txBody>
          <a:bodyPr wrap="square" lIns="0" tIns="0" rIns="0" bIns="0" rtlCol="0" anchor="ctr"/>
          <a:lstStyle/>
          <a:p>
            <a:pPr indent="0" marL="0">
              <a:buNone/>
            </a:pPr>
            <a:r>
              <a:rPr lang="en-US" sz="1700" b="1" dirty="0">
                <a:solidFill>
                  <a:srgbClr val="0E2E35"/>
                </a:solidFill>
                <a:latin typeface="Goudy Old Style" pitchFamily="34" charset="0"/>
                <a:ea typeface="Goudy Old Style" pitchFamily="34" charset="-122"/>
                <a:cs typeface="Goudy Old Style" pitchFamily="34" charset="-120"/>
              </a:rPr>
              <a:t>It cannot reach the east end</a:t>
            </a:r>
            <a:endParaRPr lang="en-US" sz="1700" dirty="0"/>
          </a:p>
        </p:txBody>
      </p:sp>
      <p:sp>
        <p:nvSpPr>
          <p:cNvPr id="13" name="Text 11"/>
          <p:cNvSpPr txBox="1"/>
          <p:nvPr/>
        </p:nvSpPr>
        <p:spPr>
          <a:xfrm>
            <a:off x="5029200" y="3090672"/>
            <a:ext cx="6126480" cy="694944"/>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Three miles from 54th Street stops around 14th Street. UTMB, Stewart Beach, Fish Village, the ferry landing, Beachtown and Bolivar Roads are outside it.</a:t>
            </a:r>
            <a:endParaRPr lang="en-US" sz="1300" dirty="0"/>
          </a:p>
        </p:txBody>
      </p:sp>
      <p:sp>
        <p:nvSpPr>
          <p:cNvPr id="14" name="Shape 12"/>
          <p:cNvSpPr/>
          <p:nvPr/>
        </p:nvSpPr>
        <p:spPr>
          <a:xfrm>
            <a:off x="777240" y="3977640"/>
            <a:ext cx="10607040" cy="896112"/>
          </a:xfrm>
          <a:prstGeom prst="roundRect">
            <a:avLst>
              <a:gd name="adj" fmla="val 6122"/>
            </a:avLst>
          </a:prstGeom>
          <a:solidFill>
            <a:srgbClr val="E4EFF0"/>
          </a:solidFill>
          <a:ln w="12700">
            <a:solidFill>
              <a:srgbClr val="E4EFF0"/>
            </a:solidFill>
            <a:prstDash val="solid"/>
          </a:ln>
        </p:spPr>
      </p:sp>
      <p:sp>
        <p:nvSpPr>
          <p:cNvPr id="15" name="Shape 13"/>
          <p:cNvSpPr/>
          <p:nvPr/>
        </p:nvSpPr>
        <p:spPr>
          <a:xfrm>
            <a:off x="777240" y="3977640"/>
            <a:ext cx="91440" cy="896112"/>
          </a:xfrm>
          <a:prstGeom prst="rect">
            <a:avLst/>
          </a:prstGeom>
          <a:solidFill>
            <a:srgbClr val="2E7D8A"/>
          </a:solidFill>
          <a:ln w="12700">
            <a:solidFill>
              <a:srgbClr val="2E7D8A"/>
            </a:solidFill>
            <a:prstDash val="solid"/>
          </a:ln>
        </p:spPr>
      </p:sp>
      <p:sp>
        <p:nvSpPr>
          <p:cNvPr id="16" name="Shape 14"/>
          <p:cNvSpPr/>
          <p:nvPr/>
        </p:nvSpPr>
        <p:spPr>
          <a:xfrm>
            <a:off x="1143000" y="4251960"/>
            <a:ext cx="347472" cy="347472"/>
          </a:xfrm>
          <a:prstGeom prst="ellipse">
            <a:avLst/>
          </a:prstGeom>
          <a:solidFill>
            <a:srgbClr val="2E7D8A"/>
          </a:solidFill>
          <a:ln/>
        </p:spPr>
      </p:sp>
      <p:sp>
        <p:nvSpPr>
          <p:cNvPr id="17" name="Text 15"/>
          <p:cNvSpPr txBox="1"/>
          <p:nvPr/>
        </p:nvSpPr>
        <p:spPr>
          <a:xfrm>
            <a:off x="1691640" y="4087368"/>
            <a:ext cx="3200400" cy="365760"/>
          </a:xfrm>
          <a:prstGeom prst="rect">
            <a:avLst/>
          </a:prstGeom>
          <a:noFill/>
          <a:ln/>
        </p:spPr>
        <p:txBody>
          <a:bodyPr wrap="square" lIns="0" tIns="0" rIns="0" bIns="0" rtlCol="0" anchor="ctr"/>
          <a:lstStyle/>
          <a:p>
            <a:pPr indent="0" marL="0">
              <a:buNone/>
            </a:pPr>
            <a:r>
              <a:rPr lang="en-US" sz="1700" b="1" dirty="0">
                <a:solidFill>
                  <a:srgbClr val="0E2E35"/>
                </a:solidFill>
                <a:latin typeface="Goudy Old Style" pitchFamily="34" charset="0"/>
                <a:ea typeface="Goudy Old Style" pitchFamily="34" charset="-122"/>
                <a:cs typeface="Goudy Old Style" pitchFamily="34" charset="-120"/>
              </a:rPr>
              <a:t>It cannot be in two places</a:t>
            </a:r>
            <a:endParaRPr lang="en-US" sz="1700" dirty="0"/>
          </a:p>
        </p:txBody>
      </p:sp>
      <p:sp>
        <p:nvSpPr>
          <p:cNvPr id="18" name="Text 16"/>
          <p:cNvSpPr txBox="1"/>
          <p:nvPr/>
        </p:nvSpPr>
        <p:spPr>
          <a:xfrm>
            <a:off x="5029200" y="4096512"/>
            <a:ext cx="6126480" cy="694944"/>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One aircraft and one dock. When it is on a call, charging, grounded by weather or down for maintenance, nothing else is in the air.</a:t>
            </a:r>
            <a:endParaRPr lang="en-US" sz="1300" dirty="0"/>
          </a:p>
        </p:txBody>
      </p:sp>
      <p:sp>
        <p:nvSpPr>
          <p:cNvPr id="19" name="Shape 17"/>
          <p:cNvSpPr/>
          <p:nvPr/>
        </p:nvSpPr>
        <p:spPr>
          <a:xfrm>
            <a:off x="777240" y="4983480"/>
            <a:ext cx="10607040" cy="896112"/>
          </a:xfrm>
          <a:prstGeom prst="roundRect">
            <a:avLst>
              <a:gd name="adj" fmla="val 6122"/>
            </a:avLst>
          </a:prstGeom>
          <a:solidFill>
            <a:srgbClr val="E4EFF0"/>
          </a:solidFill>
          <a:ln w="12700">
            <a:solidFill>
              <a:srgbClr val="E4EFF0"/>
            </a:solidFill>
            <a:prstDash val="solid"/>
          </a:ln>
        </p:spPr>
      </p:sp>
      <p:sp>
        <p:nvSpPr>
          <p:cNvPr id="20" name="Shape 18"/>
          <p:cNvSpPr/>
          <p:nvPr/>
        </p:nvSpPr>
        <p:spPr>
          <a:xfrm>
            <a:off x="777240" y="4983480"/>
            <a:ext cx="91440" cy="896112"/>
          </a:xfrm>
          <a:prstGeom prst="rect">
            <a:avLst/>
          </a:prstGeom>
          <a:solidFill>
            <a:srgbClr val="2E7D8A"/>
          </a:solidFill>
          <a:ln w="12700">
            <a:solidFill>
              <a:srgbClr val="2E7D8A"/>
            </a:solidFill>
            <a:prstDash val="solid"/>
          </a:ln>
        </p:spPr>
      </p:sp>
      <p:sp>
        <p:nvSpPr>
          <p:cNvPr id="21" name="Shape 19"/>
          <p:cNvSpPr/>
          <p:nvPr/>
        </p:nvSpPr>
        <p:spPr>
          <a:xfrm>
            <a:off x="1143000" y="5257800"/>
            <a:ext cx="347472" cy="347472"/>
          </a:xfrm>
          <a:prstGeom prst="ellipse">
            <a:avLst/>
          </a:prstGeom>
          <a:solidFill>
            <a:srgbClr val="2E7D8A"/>
          </a:solidFill>
          <a:ln/>
        </p:spPr>
      </p:sp>
      <p:sp>
        <p:nvSpPr>
          <p:cNvPr id="22" name="Text 20"/>
          <p:cNvSpPr txBox="1"/>
          <p:nvPr/>
        </p:nvSpPr>
        <p:spPr>
          <a:xfrm>
            <a:off x="1691640" y="5093208"/>
            <a:ext cx="3200400" cy="365760"/>
          </a:xfrm>
          <a:prstGeom prst="rect">
            <a:avLst/>
          </a:prstGeom>
          <a:noFill/>
          <a:ln/>
        </p:spPr>
        <p:txBody>
          <a:bodyPr wrap="square" lIns="0" tIns="0" rIns="0" bIns="0" rtlCol="0" anchor="ctr"/>
          <a:lstStyle/>
          <a:p>
            <a:pPr indent="0" marL="0">
              <a:buNone/>
            </a:pPr>
            <a:r>
              <a:rPr lang="en-US" sz="1700" b="1" dirty="0">
                <a:solidFill>
                  <a:srgbClr val="0E2E35"/>
                </a:solidFill>
                <a:latin typeface="Goudy Old Style" pitchFamily="34" charset="0"/>
                <a:ea typeface="Goudy Old Style" pitchFamily="34" charset="-122"/>
                <a:cs typeface="Goudy Old Style" pitchFamily="34" charset="-120"/>
              </a:rPr>
              <a:t>It cannot stop a hostile drone</a:t>
            </a:r>
            <a:endParaRPr lang="en-US" sz="1700" dirty="0"/>
          </a:p>
        </p:txBody>
      </p:sp>
      <p:sp>
        <p:nvSpPr>
          <p:cNvPr id="23" name="Text 21"/>
          <p:cNvSpPr txBox="1"/>
          <p:nvPr/>
        </p:nvSpPr>
        <p:spPr>
          <a:xfrm>
            <a:off x="5029200" y="5102352"/>
            <a:ext cx="6126480" cy="694944"/>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It is a camera, not a countermeasure. Detecting or disabling a drone takes approved equipment and FBI-certified officers under federal law.</a:t>
            </a:r>
            <a:endParaRPr lang="en-US" sz="1300" dirty="0"/>
          </a:p>
        </p:txBody>
      </p:sp>
      <p:sp>
        <p:nvSpPr>
          <p:cNvPr id="24" name="Footnote"/>
          <p:cNvSpPr txBox="1"/>
          <p:nvPr/>
        </p:nvSpPr>
        <p:spPr>
          <a:xfrm>
            <a:off x="777240" y="6053328"/>
            <a:ext cx="10607040" cy="384048"/>
          </a:xfrm>
          <a:prstGeom prst="rect">
            <a:avLst/>
          </a:prstGeom>
          <a:noFill/>
        </p:spPr>
        <p:txBody>
          <a:bodyPr wrap="square" lIns="0" rIns="0" tIns="0" bIns="0">
            <a:spAutoFit/>
          </a:bodyPr>
          <a:lstStyle/>
          <a:p>
            <a:r>
              <a:rPr sz="1000" i="1">
                <a:solidFill>
                  <a:srgbClr val="8A9A9E"/>
                </a:solidFill>
                <a:latin typeface="Goudy Old Style"/>
              </a:rPr>
              <a:t>City of Galveston grant no. 608-26-0840400C, "GPD Catalytic Converter Theft Reduction Program," $533,212 (MVCPA FY2026 grant listing). Transportation Code section 1006.153(e); MVCPA Grant Administrative Manual section 3.3.2.1 on changes in use. Range is the three-mile working assumption. Counter-drone authority: 6 U.S.C. 124n.</a:t>
            </a:r>
          </a:p>
        </p:txBody>
      </p:sp>
      <p:sp>
        <p:nvSpPr>
          <p:cNvPr id="25"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indent="0" marL="0">
              <a:buNone/>
            </a:pPr>
            <a:r>
              <a:rPr lang="en-US" sz="1200" b="1" spc="240" kern="0" dirty="0">
                <a:solidFill>
                  <a:srgbClr val="2E7D8A"/>
                </a:solidFill>
                <a:latin typeface="Goudy Old Style" pitchFamily="34" charset="0"/>
                <a:ea typeface="Goudy Old Style" pitchFamily="34" charset="-122"/>
                <a:cs typeface="Goudy Old Style" pitchFamily="34" charset="-120"/>
              </a:rPr>
              <a:t>WHAT EACH LAUNCH POINT BUYS</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indent="0" marL="0">
              <a:buNone/>
            </a:pPr>
            <a:r>
              <a:rPr lang="en-US" sz="3800" b="1" dirty="0">
                <a:solidFill>
                  <a:srgbClr val="0E2E35"/>
                </a:solidFill>
                <a:latin typeface="Goudy Old Style" pitchFamily="34" charset="0"/>
                <a:ea typeface="Goudy Old Style" pitchFamily="34" charset="-122"/>
                <a:cs typeface="Goudy Old Style" pitchFamily="34" charset="-120"/>
              </a:rPr>
              <a:t>Drawn to scale from parcel maps.</a:t>
            </a:r>
            <a:endParaRPr lang="en-US" sz="3800" dirty="0"/>
          </a:p>
        </p:txBody>
      </p:sp>
      <p:pic>
        <p:nvPicPr>
          <p:cNvPr id="24" name="Coverage map" descr="Scale map of Galveston Island from county parcel data: the location of the existing drone at 601 54th Street and a five-mile circle around a secure location on the East End."/>
          <p:cNvPicPr>
            <a:picLocks noChangeAspect="1"/>
          </p:cNvPicPr>
          <p:nvPr/>
        </p:nvPicPr>
        <p:blipFill>
          <a:blip r:embed="rId3"/>
          <a:stretch>
            <a:fillRect/>
          </a:stretch>
        </p:blipFill>
        <p:spPr>
          <a:xfrm>
            <a:off x="777240" y="1810512"/>
            <a:ext cx="10607040" cy="3246120"/>
          </a:xfrm>
          <a:prstGeom prst="rect">
            <a:avLst/>
          </a:prstGeom>
        </p:spPr>
      </p:pic>
      <p:sp>
        <p:nvSpPr>
          <p:cNvPr id="21" name="Text 19"/>
          <p:cNvSpPr txBox="1"/>
          <p:nvPr/>
        </p:nvSpPr>
        <p:spPr>
          <a:xfrm>
            <a:off x="868680" y="5157216"/>
            <a:ext cx="10607040" cy="365760"/>
          </a:xfrm>
          <a:prstGeom prst="rect">
            <a:avLst/>
          </a:prstGeom>
          <a:noFill/>
          <a:ln/>
        </p:spPr>
        <p:txBody>
          <a:bodyPr wrap="square" lIns="0" tIns="0" rIns="0" bIns="0" rtlCol="0" anchor="ctr"/>
          <a:lstStyle/>
          <a:p>
            <a:pPr algn="l" indent="0" marL="0">
              <a:buNone/>
            </a:pPr>
            <a:r>
              <a:rPr lang="en-US" sz="1200" i="1" dirty="0">
                <a:solidFill>
                  <a:srgbClr val="0E2E35"/>
                </a:solidFill>
                <a:latin typeface="Goudy Old Style" pitchFamily="34" charset="0"/>
                <a:ea typeface="Goudy Old Style" pitchFamily="34" charset="-122"/>
                <a:cs typeface="Goudy Old Style" pitchFamily="34" charset="-120"/>
              </a:rPr>
              <a:t>The new aircraft is an upgraded five-mile model. From either location it reaches downtown, the cruise terminals, UTMB, Stewart Beach, Fish Village, the ferry landing, Beachtown, the channel and Bolivar Roads.</a:t>
            </a:r>
            <a:endParaRPr lang="en-US" sz="1200" dirty="0"/>
          </a:p>
        </p:txBody>
      </p:sp>
      <p:sp>
        <p:nvSpPr>
          <p:cNvPr id="22" name="Text 20"/>
          <p:cNvSpPr txBox="1"/>
          <p:nvPr/>
        </p:nvSpPr>
        <p:spPr>
          <a:xfrm>
            <a:off x="868680" y="5577840"/>
            <a:ext cx="10607040" cy="365760"/>
          </a:xfrm>
          <a:prstGeom prst="rect">
            <a:avLst/>
          </a:prstGeom>
          <a:noFill/>
          <a:ln/>
        </p:spPr>
        <p:txBody>
          <a:bodyPr wrap="square" lIns="0" tIns="0" rIns="0" bIns="0" rtlCol="0" anchor="ctr"/>
          <a:lstStyle/>
          <a:p>
            <a:pPr algn="l" indent="0" marL="0">
              <a:buNone/>
            </a:pPr>
            <a:r>
              <a:rPr lang="en-US" sz="1200" i="1" dirty="0">
                <a:solidFill>
                  <a:srgbClr val="5E7176"/>
                </a:solidFill>
                <a:latin typeface="Goudy Old Style" pitchFamily="34" charset="0"/>
                <a:ea typeface="Goudy Old Style" pitchFamily="34" charset="-122"/>
                <a:cs typeface="Goudy Old Style" pitchFamily="34" charset="-120"/>
              </a:rPr>
              <a:t>From the East End location it reaches about 62 percent of the city's property parcels, west to about 86th Street. From the Pelican Island location it reaches about 57 percent, west to about 70th Street.</a:t>
            </a:r>
            <a:endParaRPr lang="en-US" sz="1200" dirty="0"/>
          </a:p>
        </p:txBody>
      </p:sp>
      <p:sp>
        <p:nvSpPr>
          <p:cNvPr id="23" name="Text 21"/>
          <p:cNvSpPr txBox="1"/>
          <p:nvPr/>
        </p:nvSpPr>
        <p:spPr>
          <a:xfrm>
            <a:off x="777240" y="6053328"/>
            <a:ext cx="10607040" cy="512064"/>
          </a:xfrm>
          <a:prstGeom prst="rect">
            <a:avLst/>
          </a:prstGeom>
          <a:noFill/>
          <a:ln/>
        </p:spPr>
        <p:txBody>
          <a:bodyPr wrap="square" lIns="0" tIns="0" rIns="0" bIns="0" rtlCol="0" anchor="ctr"/>
          <a:lstStyle/>
          <a:p>
            <a:pPr indent="0" marL="0">
              <a:lnSpc>
                <a:spcPct val="115000"/>
              </a:lnSpc>
              <a:buNone/>
            </a:pPr>
            <a:r>
              <a:rPr lang="en-US" sz="1000" i="1" dirty="0">
                <a:solidFill>
                  <a:srgbClr val="8A9A9E"/>
                </a:solidFill>
                <a:latin typeface="Goudy Old Style" pitchFamily="34" charset="0"/>
                <a:ea typeface="Goudy Old Style" pitchFamily="34" charset="-122"/>
                <a:cs typeface="Goudy Old Style" pitchFamily="34" charset="-120"/>
              </a:rPr>
              <a:t>Galveston Central Appraisal District parcel, street and city limit data, April 14, 2026. The new aircraft is drawn at five miles, a range to confirm with the vendor, the Department and the FAA. The existing drone at 54th Street is shown for location only; it is funded for catalytic converter theft. Either location needs the owner's agreement.</a:t>
            </a:r>
            <a:endParaRPr lang="en-US" sz="1000" dirty="0"/>
          </a:p>
        </p:txBody>
      </p:sp>
      <p:sp>
        <p:nvSpPr>
          <p:cNvPr id="25"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indent="0" marL="0">
              <a:buNone/>
            </a:pPr>
            <a:r>
              <a:rPr lang="en-US" sz="1200" b="1" spc="240" kern="0" dirty="0">
                <a:solidFill>
                  <a:srgbClr val="2E7D8A"/>
                </a:solidFill>
                <a:latin typeface="Goudy Old Style" pitchFamily="34" charset="0"/>
                <a:ea typeface="Goudy Old Style" pitchFamily="34" charset="-122"/>
                <a:cs typeface="Goudy Old Style" pitchFamily="34" charset="-120"/>
              </a:rPr>
              <a:t>WHAT EACH LAUNCH POINT BUYS</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indent="0" marL="0">
              <a:buNone/>
            </a:pPr>
            <a:r>
              <a:rPr lang="en-US" sz="3800" b="1" dirty="0">
                <a:solidFill>
                  <a:srgbClr val="0E2E35"/>
                </a:solidFill>
                <a:latin typeface="Goudy Old Style" pitchFamily="34" charset="0"/>
                <a:ea typeface="Goudy Old Style" pitchFamily="34" charset="-122"/>
                <a:cs typeface="Goudy Old Style" pitchFamily="34" charset="-120"/>
              </a:rPr>
              <a:t>Drawn to scale from parcel maps.</a:t>
            </a:r>
            <a:endParaRPr lang="en-US" sz="3800" dirty="0"/>
          </a:p>
        </p:txBody>
      </p:sp>
      <p:pic>
        <p:nvPicPr>
          <p:cNvPr id="24" name="Coverage map" descr="Scale map of Galveston Island from county parcel data: the location of the existing drone at 601 54th Street and a five-mile circle around the alternate, a secure location on Pelican Island."/>
          <p:cNvPicPr>
            <a:picLocks noChangeAspect="1"/>
          </p:cNvPicPr>
          <p:nvPr/>
        </p:nvPicPr>
        <p:blipFill>
          <a:blip r:embed="rId2"/>
          <a:stretch>
            <a:fillRect/>
          </a:stretch>
        </p:blipFill>
        <p:spPr>
          <a:xfrm>
            <a:off x="777240" y="1810512"/>
            <a:ext cx="10607040" cy="3246120"/>
          </a:xfrm>
          <a:prstGeom prst="rect">
            <a:avLst/>
          </a:prstGeom>
        </p:spPr>
      </p:pic>
      <p:sp>
        <p:nvSpPr>
          <p:cNvPr id="21" name="Text 19"/>
          <p:cNvSpPr txBox="1"/>
          <p:nvPr/>
        </p:nvSpPr>
        <p:spPr>
          <a:xfrm>
            <a:off x="868680" y="5157216"/>
            <a:ext cx="10607040" cy="365760"/>
          </a:xfrm>
          <a:prstGeom prst="rect">
            <a:avLst/>
          </a:prstGeom>
          <a:noFill/>
          <a:ln/>
        </p:spPr>
        <p:txBody>
          <a:bodyPr wrap="square" lIns="0" tIns="0" rIns="0" bIns="0" rtlCol="0" anchor="ctr"/>
          <a:lstStyle/>
          <a:p>
            <a:pPr algn="l" indent="0" marL="0">
              <a:buNone/>
            </a:pPr>
            <a:r>
              <a:rPr lang="en-US" sz="1200" i="1" dirty="0">
                <a:solidFill>
                  <a:srgbClr val="0E2E35"/>
                </a:solidFill>
                <a:latin typeface="Goudy Old Style" pitchFamily="34" charset="0"/>
                <a:ea typeface="Goudy Old Style" pitchFamily="34" charset="-122"/>
                <a:cs typeface="Goudy Old Style" pitchFamily="34" charset="-120"/>
              </a:rPr>
              <a:t>The new aircraft is an upgraded five-mile model. From either location it reaches downtown, the cruise terminals, UTMB, Stewart Beach, Fish Village, the ferry landing, Beachtown, the channel and Bolivar Roads.</a:t>
            </a:r>
            <a:endParaRPr lang="en-US" sz="1200" dirty="0"/>
          </a:p>
        </p:txBody>
      </p:sp>
      <p:sp>
        <p:nvSpPr>
          <p:cNvPr id="22" name="Text 20"/>
          <p:cNvSpPr txBox="1"/>
          <p:nvPr/>
        </p:nvSpPr>
        <p:spPr>
          <a:xfrm>
            <a:off x="868680" y="5577840"/>
            <a:ext cx="10607040" cy="365760"/>
          </a:xfrm>
          <a:prstGeom prst="rect">
            <a:avLst/>
          </a:prstGeom>
          <a:noFill/>
          <a:ln/>
        </p:spPr>
        <p:txBody>
          <a:bodyPr wrap="square" lIns="0" tIns="0" rIns="0" bIns="0" rtlCol="0" anchor="ctr"/>
          <a:lstStyle/>
          <a:p>
            <a:pPr algn="l" indent="0" marL="0">
              <a:buNone/>
            </a:pPr>
            <a:r>
              <a:rPr lang="en-US" sz="1200" i="1" dirty="0">
                <a:solidFill>
                  <a:srgbClr val="5E7176"/>
                </a:solidFill>
                <a:latin typeface="Goudy Old Style" pitchFamily="34" charset="0"/>
                <a:ea typeface="Goudy Old Style" pitchFamily="34" charset="-122"/>
                <a:cs typeface="Goudy Old Style" pitchFamily="34" charset="-120"/>
              </a:rPr>
              <a:t>From the East End location it reaches about 62 percent of the city's property parcels, west to about 86th Street. From the Pelican Island location it reaches about 57 percent, west to about 70th Street.</a:t>
            </a:r>
            <a:endParaRPr lang="en-US" sz="1200" dirty="0"/>
          </a:p>
        </p:txBody>
      </p:sp>
      <p:sp>
        <p:nvSpPr>
          <p:cNvPr id="23" name="Text 21"/>
          <p:cNvSpPr txBox="1"/>
          <p:nvPr/>
        </p:nvSpPr>
        <p:spPr>
          <a:xfrm>
            <a:off x="777240" y="6053328"/>
            <a:ext cx="10607040" cy="512064"/>
          </a:xfrm>
          <a:prstGeom prst="rect">
            <a:avLst/>
          </a:prstGeom>
          <a:noFill/>
          <a:ln/>
        </p:spPr>
        <p:txBody>
          <a:bodyPr wrap="square" lIns="0" tIns="0" rIns="0" bIns="0" rtlCol="0" anchor="ctr"/>
          <a:lstStyle/>
          <a:p>
            <a:pPr indent="0" marL="0">
              <a:lnSpc>
                <a:spcPct val="115000"/>
              </a:lnSpc>
              <a:buNone/>
            </a:pPr>
            <a:r>
              <a:rPr lang="en-US" sz="1000" i="1" dirty="0">
                <a:solidFill>
                  <a:srgbClr val="8A9A9E"/>
                </a:solidFill>
                <a:latin typeface="Goudy Old Style" pitchFamily="34" charset="0"/>
                <a:ea typeface="Goudy Old Style" pitchFamily="34" charset="-122"/>
                <a:cs typeface="Goudy Old Style" pitchFamily="34" charset="-120"/>
              </a:rPr>
              <a:t>Galveston Central Appraisal District parcel, street and city limit data, April 14, 2026. The new aircraft is drawn at five miles, a range to confirm with the vendor, the Department and the FAA. The existing drone at 54th Street is shown for location only; it is funded for catalytic converter theft. Either location needs the owner's agreement.</a:t>
            </a:r>
            <a:endParaRPr lang="en-US" sz="1000" dirty="0"/>
          </a:p>
        </p:txBody>
      </p:sp>
      <p:sp>
        <p:nvSpPr>
          <p:cNvPr id="25"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bg>
      <p:bgPr>
        <a:solidFill>
          <a:srgbClr val="EFF2F2"/>
        </a:solidFill>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indent="0" marL="0">
              <a:buNone/>
            </a:pPr>
            <a:r>
              <a:rPr lang="en-US" sz="1200" b="1" spc="240" kern="0" dirty="0">
                <a:solidFill>
                  <a:srgbClr val="2E7D8A"/>
                </a:solidFill>
                <a:latin typeface="Goudy Old Style" pitchFamily="34" charset="0"/>
                <a:ea typeface="Goudy Old Style" pitchFamily="34" charset="-122"/>
                <a:cs typeface="Goudy Old Style" pitchFamily="34" charset="-120"/>
              </a:rPr>
              <a:t>WHAT WOULD MAKE IT A PROGRAM</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indent="0" marL="0">
              <a:buNone/>
            </a:pPr>
            <a:r>
              <a:rPr lang="en-US" sz="3800" b="1" dirty="0">
                <a:solidFill>
                  <a:srgbClr val="0E2E35"/>
                </a:solidFill>
                <a:latin typeface="Goudy Old Style" pitchFamily="34" charset="0"/>
                <a:ea typeface="Goudy Old Style" pitchFamily="34" charset="-122"/>
                <a:cs typeface="Goudy Old Style" pitchFamily="34" charset="-120"/>
              </a:rPr>
              <a:t>An idea is like a table.</a:t>
            </a:r>
            <a:endParaRPr lang="en-US" sz="3800" dirty="0"/>
          </a:p>
        </p:txBody>
      </p:sp>
      <p:sp>
        <p:nvSpPr>
          <p:cNvPr id="4" name="Text 2"/>
          <p:cNvSpPr txBox="1"/>
          <p:nvPr/>
        </p:nvSpPr>
        <p:spPr>
          <a:xfrm>
            <a:off x="777240" y="1874520"/>
            <a:ext cx="10515600" cy="502920"/>
          </a:xfrm>
          <a:prstGeom prst="rect">
            <a:avLst/>
          </a:prstGeom>
          <a:noFill/>
          <a:ln/>
        </p:spPr>
        <p:txBody>
          <a:bodyPr wrap="square" lIns="0" tIns="0" rIns="0" bIns="0" rtlCol="0" anchor="ctr"/>
          <a:lstStyle/>
          <a:p>
            <a:pPr indent="0" marL="0">
              <a:lnSpc>
                <a:spcPct val="115000"/>
              </a:lnSpc>
              <a:buNone/>
            </a:pPr>
            <a:r>
              <a:rPr lang="en-US" sz="1700" dirty="0">
                <a:solidFill>
                  <a:srgbClr val="5E7176"/>
                </a:solidFill>
                <a:latin typeface="Goudy Old Style" pitchFamily="34" charset="0"/>
                <a:ea typeface="Goudy Old Style" pitchFamily="34" charset="-122"/>
                <a:cs typeface="Goudy Old Style" pitchFamily="34" charset="-120"/>
              </a:rPr>
              <a:t>Every table needs at least three legs to stand on. An aircraft is not a program. These three things have to be true at once, and each one pays for a weakness in the others.</a:t>
            </a:r>
            <a:endParaRPr lang="en-US" sz="1700" dirty="0"/>
          </a:p>
        </p:txBody>
      </p:sp>
      <p:sp>
        <p:nvSpPr>
          <p:cNvPr id="5" name="Shape 3"/>
          <p:cNvSpPr/>
          <p:nvPr/>
        </p:nvSpPr>
        <p:spPr>
          <a:xfrm>
            <a:off x="777240" y="2606040"/>
            <a:ext cx="3319272" cy="3063240"/>
          </a:xfrm>
          <a:prstGeom prst="roundRect">
            <a:avLst>
              <a:gd name="adj" fmla="val 1791"/>
            </a:avLst>
          </a:prstGeom>
          <a:solidFill>
            <a:srgbClr val="E4EFF0"/>
          </a:solidFill>
          <a:ln w="12700">
            <a:solidFill>
              <a:srgbClr val="E4EFF0"/>
            </a:solidFill>
            <a:prstDash val="solid"/>
          </a:ln>
        </p:spPr>
      </p:sp>
      <p:sp>
        <p:nvSpPr>
          <p:cNvPr id="6" name="Shape 4"/>
          <p:cNvSpPr/>
          <p:nvPr/>
        </p:nvSpPr>
        <p:spPr>
          <a:xfrm>
            <a:off x="777240" y="2606040"/>
            <a:ext cx="3319272" cy="100584"/>
          </a:xfrm>
          <a:prstGeom prst="rect">
            <a:avLst/>
          </a:prstGeom>
          <a:solidFill>
            <a:srgbClr val="2E7D8A"/>
          </a:solidFill>
          <a:ln w="12700">
            <a:solidFill>
              <a:srgbClr val="2E7D8A"/>
            </a:solidFill>
            <a:prstDash val="solid"/>
          </a:ln>
        </p:spPr>
      </p:sp>
      <p:sp>
        <p:nvSpPr>
          <p:cNvPr id="7" name="Shape 5"/>
          <p:cNvSpPr/>
          <p:nvPr/>
        </p:nvSpPr>
        <p:spPr>
          <a:xfrm>
            <a:off x="1078992" y="2880360"/>
            <a:ext cx="457200" cy="457200"/>
          </a:xfrm>
          <a:prstGeom prst="ellipse">
            <a:avLst/>
          </a:prstGeom>
          <a:solidFill>
            <a:srgbClr val="2E7D8A"/>
          </a:solidFill>
          <a:ln/>
        </p:spPr>
      </p:sp>
      <p:sp>
        <p:nvSpPr>
          <p:cNvPr id="8" name="Text 6"/>
          <p:cNvSpPr txBox="1"/>
          <p:nvPr/>
        </p:nvSpPr>
        <p:spPr>
          <a:xfrm>
            <a:off x="1078992" y="2880360"/>
            <a:ext cx="457200" cy="457200"/>
          </a:xfrm>
          <a:prstGeom prst="rect">
            <a:avLst/>
          </a:prstGeom>
          <a:noFill/>
          <a:ln/>
        </p:spPr>
        <p:txBody>
          <a:bodyPr wrap="square" lIns="0" tIns="0" rIns="0" bIns="0" rtlCol="0" anchor="ctr"/>
          <a:lstStyle/>
          <a:p>
            <a:pPr algn="ctr" indent="0" marL="0">
              <a:buNone/>
            </a:pPr>
            <a:r>
              <a:rPr lang="en-US" sz="1700" b="1" dirty="0">
                <a:solidFill>
                  <a:srgbClr val="FFFFFF"/>
                </a:solidFill>
                <a:latin typeface="Goudy Old Style" pitchFamily="34" charset="0"/>
                <a:ea typeface="Goudy Old Style" pitchFamily="34" charset="-122"/>
                <a:cs typeface="Goudy Old Style" pitchFamily="34" charset="-120"/>
              </a:rPr>
              <a:t>1</a:t>
            </a:r>
            <a:endParaRPr lang="en-US" sz="1700" dirty="0"/>
          </a:p>
        </p:txBody>
      </p:sp>
      <p:sp>
        <p:nvSpPr>
          <p:cNvPr id="9" name="Text 7"/>
          <p:cNvSpPr txBox="1"/>
          <p:nvPr/>
        </p:nvSpPr>
        <p:spPr>
          <a:xfrm>
            <a:off x="1078992" y="3493008"/>
            <a:ext cx="2743200" cy="685800"/>
          </a:xfrm>
          <a:prstGeom prst="rect">
            <a:avLst/>
          </a:prstGeom>
          <a:noFill/>
          <a:ln/>
        </p:spPr>
        <p:txBody>
          <a:bodyPr wrap="square" lIns="0" tIns="0" rIns="0" bIns="0" rtlCol="0" anchor="ctr"/>
          <a:lstStyle/>
          <a:p>
            <a:pPr indent="0" marL="0">
              <a:buNone/>
            </a:pPr>
            <a:r>
              <a:rPr lang="en-US" sz="1900" b="1" dirty="0">
                <a:solidFill>
                  <a:srgbClr val="0E2E35"/>
                </a:solidFill>
                <a:latin typeface="Goudy Old Style" pitchFamily="34" charset="0"/>
                <a:ea typeface="Goudy Old Style" pitchFamily="34" charset="-122"/>
                <a:cs typeface="Goudy Old Style" pitchFamily="34" charset="-120"/>
              </a:rPr>
              <a:t>Its own launch point</a:t>
            </a:r>
            <a:endParaRPr lang="en-US" sz="1900" dirty="0"/>
          </a:p>
        </p:txBody>
      </p:sp>
      <p:sp>
        <p:nvSpPr>
          <p:cNvPr id="10" name="Text 8"/>
          <p:cNvSpPr txBox="1"/>
          <p:nvPr/>
        </p:nvSpPr>
        <p:spPr>
          <a:xfrm>
            <a:off x="1078992" y="4224528"/>
            <a:ext cx="2743200" cy="1325880"/>
          </a:xfrm>
          <a:prstGeom prst="rect">
            <a:avLst/>
          </a:prstGeom>
          <a:noFill/>
          <a:ln/>
        </p:spPr>
        <p:txBody>
          <a:bodyPr wrap="square" lIns="0" tIns="0" rIns="0" bIns="0" rtlCol="0" anchor="ctr"/>
          <a:lstStyle/>
          <a:p>
            <a:pPr indent="0" marL="0">
              <a:lnSpc>
                <a:spcPct val="120000"/>
              </a:lnSpc>
              <a:buNone/>
            </a:pPr>
            <a:r>
              <a:rPr lang="en-US" sz="1300" dirty="0">
                <a:solidFill>
                  <a:srgbClr val="5E7176"/>
                </a:solidFill>
                <a:latin typeface="Goudy Old Style" pitchFamily="34" charset="0"/>
                <a:ea typeface="Goudy Old Style" pitchFamily="34" charset="-122"/>
                <a:cs typeface="Goudy Old Style" pitchFamily="34" charset="-120"/>
              </a:rPr>
              <a:t>An upgraded five-mile aircraft at a secure location on the East End, with a secure location on Pelican Island as the alternate, funded and flown for this program and not borrowed from another.</a:t>
            </a:r>
            <a:endParaRPr lang="en-US" sz="1300" dirty="0"/>
          </a:p>
        </p:txBody>
      </p:sp>
      <p:sp>
        <p:nvSpPr>
          <p:cNvPr id="11" name="Shape 9"/>
          <p:cNvSpPr/>
          <p:nvPr/>
        </p:nvSpPr>
        <p:spPr>
          <a:xfrm>
            <a:off x="4416552" y="2606040"/>
            <a:ext cx="3319272" cy="3063240"/>
          </a:xfrm>
          <a:prstGeom prst="roundRect">
            <a:avLst>
              <a:gd name="adj" fmla="val 1791"/>
            </a:avLst>
          </a:prstGeom>
          <a:solidFill>
            <a:srgbClr val="F7EFDF"/>
          </a:solidFill>
          <a:ln w="12700">
            <a:solidFill>
              <a:srgbClr val="F7EFDF"/>
            </a:solidFill>
            <a:prstDash val="solid"/>
          </a:ln>
        </p:spPr>
      </p:sp>
      <p:sp>
        <p:nvSpPr>
          <p:cNvPr id="12" name="Shape 10"/>
          <p:cNvSpPr/>
          <p:nvPr/>
        </p:nvSpPr>
        <p:spPr>
          <a:xfrm>
            <a:off x="4416552" y="2606040"/>
            <a:ext cx="3319272" cy="100584"/>
          </a:xfrm>
          <a:prstGeom prst="rect">
            <a:avLst/>
          </a:prstGeom>
          <a:solidFill>
            <a:srgbClr val="C08A2E"/>
          </a:solidFill>
          <a:ln w="12700">
            <a:solidFill>
              <a:srgbClr val="C08A2E"/>
            </a:solidFill>
            <a:prstDash val="solid"/>
          </a:ln>
        </p:spPr>
      </p:sp>
      <p:sp>
        <p:nvSpPr>
          <p:cNvPr id="13" name="Shape 11"/>
          <p:cNvSpPr/>
          <p:nvPr/>
        </p:nvSpPr>
        <p:spPr>
          <a:xfrm>
            <a:off x="4718304" y="2880360"/>
            <a:ext cx="457200" cy="457200"/>
          </a:xfrm>
          <a:prstGeom prst="ellipse">
            <a:avLst/>
          </a:prstGeom>
          <a:solidFill>
            <a:srgbClr val="C08A2E"/>
          </a:solidFill>
          <a:ln/>
        </p:spPr>
      </p:sp>
      <p:sp>
        <p:nvSpPr>
          <p:cNvPr id="14" name="Text 12"/>
          <p:cNvSpPr txBox="1"/>
          <p:nvPr/>
        </p:nvSpPr>
        <p:spPr>
          <a:xfrm>
            <a:off x="4718304" y="2880360"/>
            <a:ext cx="457200" cy="457200"/>
          </a:xfrm>
          <a:prstGeom prst="rect">
            <a:avLst/>
          </a:prstGeom>
          <a:noFill/>
          <a:ln/>
        </p:spPr>
        <p:txBody>
          <a:bodyPr wrap="square" lIns="0" tIns="0" rIns="0" bIns="0" rtlCol="0" anchor="ctr"/>
          <a:lstStyle/>
          <a:p>
            <a:pPr algn="ctr" indent="0" marL="0">
              <a:buNone/>
            </a:pPr>
            <a:r>
              <a:rPr lang="en-US" sz="1700" b="1" dirty="0">
                <a:solidFill>
                  <a:srgbClr val="FFFFFF"/>
                </a:solidFill>
                <a:latin typeface="Goudy Old Style" pitchFamily="34" charset="0"/>
                <a:ea typeface="Goudy Old Style" pitchFamily="34" charset="-122"/>
                <a:cs typeface="Goudy Old Style" pitchFamily="34" charset="-120"/>
              </a:rPr>
              <a:t>2</a:t>
            </a:r>
            <a:endParaRPr lang="en-US" sz="1700" dirty="0"/>
          </a:p>
        </p:txBody>
      </p:sp>
      <p:sp>
        <p:nvSpPr>
          <p:cNvPr id="15" name="Text 13"/>
          <p:cNvSpPr txBox="1"/>
          <p:nvPr/>
        </p:nvSpPr>
        <p:spPr>
          <a:xfrm>
            <a:off x="4718304" y="3493008"/>
            <a:ext cx="2743200" cy="685800"/>
          </a:xfrm>
          <a:prstGeom prst="rect">
            <a:avLst/>
          </a:prstGeom>
          <a:noFill/>
          <a:ln/>
        </p:spPr>
        <p:txBody>
          <a:bodyPr wrap="square" lIns="0" tIns="0" rIns="0" bIns="0" rtlCol="0" anchor="ctr"/>
          <a:lstStyle/>
          <a:p>
            <a:pPr indent="0" marL="0">
              <a:buNone/>
            </a:pPr>
            <a:r>
              <a:rPr lang="en-US" sz="1900" b="1" dirty="0">
                <a:solidFill>
                  <a:srgbClr val="0E2E35"/>
                </a:solidFill>
                <a:latin typeface="Goudy Old Style" pitchFamily="34" charset="0"/>
                <a:ea typeface="Goudy Old Style" pitchFamily="34" charset="-122"/>
                <a:cs typeface="Goudy Old Style" pitchFamily="34" charset="-120"/>
              </a:rPr>
              <a:t>A funded second year</a:t>
            </a:r>
            <a:endParaRPr lang="en-US" sz="1900" dirty="0"/>
          </a:p>
        </p:txBody>
      </p:sp>
      <p:sp>
        <p:nvSpPr>
          <p:cNvPr id="16" name="Text 14"/>
          <p:cNvSpPr txBox="1"/>
          <p:nvPr/>
        </p:nvSpPr>
        <p:spPr>
          <a:xfrm>
            <a:off x="4718304" y="4224528"/>
            <a:ext cx="2743200" cy="1325880"/>
          </a:xfrm>
          <a:prstGeom prst="rect">
            <a:avLst/>
          </a:prstGeom>
          <a:noFill/>
          <a:ln/>
        </p:spPr>
        <p:txBody>
          <a:bodyPr wrap="square" lIns="0" tIns="0" rIns="0" bIns="0" rtlCol="0" anchor="ctr"/>
          <a:lstStyle/>
          <a:p>
            <a:pPr indent="0" marL="0">
              <a:lnSpc>
                <a:spcPct val="120000"/>
              </a:lnSpc>
              <a:buNone/>
            </a:pPr>
            <a:r>
              <a:rPr lang="en-US" sz="1300" dirty="0">
                <a:solidFill>
                  <a:srgbClr val="5E7176"/>
                </a:solidFill>
                <a:latin typeface="Goudy Old Style" pitchFamily="34" charset="0"/>
                <a:ea typeface="Goudy Old Style" pitchFamily="34" charset="-122"/>
                <a:cs typeface="Goudy Old Style" pitchFamily="34" charset="-120"/>
              </a:rPr>
              <a:t>The grant buys hardware. Pilots, batteries, software and the replacement airframe come out of the general fund. Price that through year six before we order anything.</a:t>
            </a:r>
            <a:endParaRPr lang="en-US" sz="1300" dirty="0"/>
          </a:p>
        </p:txBody>
      </p:sp>
      <p:sp>
        <p:nvSpPr>
          <p:cNvPr id="17" name="Shape 15"/>
          <p:cNvSpPr/>
          <p:nvPr/>
        </p:nvSpPr>
        <p:spPr>
          <a:xfrm>
            <a:off x="8055864" y="2606040"/>
            <a:ext cx="3319272" cy="3063240"/>
          </a:xfrm>
          <a:prstGeom prst="roundRect">
            <a:avLst>
              <a:gd name="adj" fmla="val 1791"/>
            </a:avLst>
          </a:prstGeom>
          <a:solidFill>
            <a:srgbClr val="FAEBE3"/>
          </a:solidFill>
          <a:ln w="12700">
            <a:solidFill>
              <a:srgbClr val="FAEBE3"/>
            </a:solidFill>
            <a:prstDash val="solid"/>
          </a:ln>
        </p:spPr>
      </p:sp>
      <p:sp>
        <p:nvSpPr>
          <p:cNvPr id="18" name="Shape 16"/>
          <p:cNvSpPr/>
          <p:nvPr/>
        </p:nvSpPr>
        <p:spPr>
          <a:xfrm>
            <a:off x="8055864" y="2606040"/>
            <a:ext cx="3319272" cy="100584"/>
          </a:xfrm>
          <a:prstGeom prst="rect">
            <a:avLst/>
          </a:prstGeom>
          <a:solidFill>
            <a:srgbClr val="C0562E"/>
          </a:solidFill>
          <a:ln w="12700">
            <a:solidFill>
              <a:srgbClr val="C0562E"/>
            </a:solidFill>
            <a:prstDash val="solid"/>
          </a:ln>
        </p:spPr>
      </p:sp>
      <p:sp>
        <p:nvSpPr>
          <p:cNvPr id="19" name="Shape 17"/>
          <p:cNvSpPr/>
          <p:nvPr/>
        </p:nvSpPr>
        <p:spPr>
          <a:xfrm>
            <a:off x="8357616" y="2880360"/>
            <a:ext cx="457200" cy="457200"/>
          </a:xfrm>
          <a:prstGeom prst="ellipse">
            <a:avLst/>
          </a:prstGeom>
          <a:solidFill>
            <a:srgbClr val="C0562E"/>
          </a:solidFill>
          <a:ln/>
        </p:spPr>
      </p:sp>
      <p:sp>
        <p:nvSpPr>
          <p:cNvPr id="20" name="Text 18"/>
          <p:cNvSpPr txBox="1"/>
          <p:nvPr/>
        </p:nvSpPr>
        <p:spPr>
          <a:xfrm>
            <a:off x="8357616" y="2880360"/>
            <a:ext cx="457200" cy="457200"/>
          </a:xfrm>
          <a:prstGeom prst="rect">
            <a:avLst/>
          </a:prstGeom>
          <a:noFill/>
          <a:ln/>
        </p:spPr>
        <p:txBody>
          <a:bodyPr wrap="square" lIns="0" tIns="0" rIns="0" bIns="0" rtlCol="0" anchor="ctr"/>
          <a:lstStyle/>
          <a:p>
            <a:pPr algn="ctr" indent="0" marL="0">
              <a:buNone/>
            </a:pPr>
            <a:r>
              <a:rPr lang="en-US" sz="1700" b="1" dirty="0">
                <a:solidFill>
                  <a:srgbClr val="FFFFFF"/>
                </a:solidFill>
                <a:latin typeface="Goudy Old Style" pitchFamily="34" charset="0"/>
                <a:ea typeface="Goudy Old Style" pitchFamily="34" charset="-122"/>
                <a:cs typeface="Goudy Old Style" pitchFamily="34" charset="-120"/>
              </a:rPr>
              <a:t>3</a:t>
            </a:r>
            <a:endParaRPr lang="en-US" sz="1700" dirty="0"/>
          </a:p>
        </p:txBody>
      </p:sp>
      <p:sp>
        <p:nvSpPr>
          <p:cNvPr id="21" name="Text 19"/>
          <p:cNvSpPr txBox="1"/>
          <p:nvPr/>
        </p:nvSpPr>
        <p:spPr>
          <a:xfrm>
            <a:off x="8357616" y="3493008"/>
            <a:ext cx="2743200" cy="685800"/>
          </a:xfrm>
          <a:prstGeom prst="rect">
            <a:avLst/>
          </a:prstGeom>
          <a:noFill/>
          <a:ln/>
        </p:spPr>
        <p:txBody>
          <a:bodyPr wrap="square" lIns="0" tIns="0" rIns="0" bIns="0" rtlCol="0" anchor="ctr"/>
          <a:lstStyle/>
          <a:p>
            <a:pPr indent="0" marL="0">
              <a:buNone/>
            </a:pPr>
            <a:r>
              <a:rPr lang="en-US" sz="1900" b="1" dirty="0">
                <a:solidFill>
                  <a:srgbClr val="0E2E35"/>
                </a:solidFill>
                <a:latin typeface="Goudy Old Style" pitchFamily="34" charset="0"/>
                <a:ea typeface="Goudy Old Style" pitchFamily="34" charset="-122"/>
                <a:cs typeface="Goudy Old Style" pitchFamily="34" charset="-120"/>
              </a:rPr>
              <a:t>Rules in writing, first</a:t>
            </a:r>
            <a:endParaRPr lang="en-US" sz="1900" dirty="0"/>
          </a:p>
        </p:txBody>
      </p:sp>
      <p:sp>
        <p:nvSpPr>
          <p:cNvPr id="22" name="Text 20"/>
          <p:cNvSpPr txBox="1"/>
          <p:nvPr/>
        </p:nvSpPr>
        <p:spPr>
          <a:xfrm>
            <a:off x="8357616" y="4224528"/>
            <a:ext cx="2743200" cy="1325880"/>
          </a:xfrm>
          <a:prstGeom prst="rect">
            <a:avLst/>
          </a:prstGeom>
          <a:noFill/>
          <a:ln/>
        </p:spPr>
        <p:txBody>
          <a:bodyPr wrap="square" lIns="0" tIns="0" rIns="0" bIns="0" rtlCol="0" anchor="ctr"/>
          <a:lstStyle/>
          <a:p>
            <a:pPr indent="0" marL="0">
              <a:lnSpc>
                <a:spcPct val="120000"/>
              </a:lnSpc>
              <a:buNone/>
            </a:pPr>
            <a:r>
              <a:rPr lang="en-US" sz="1300" dirty="0">
                <a:solidFill>
                  <a:srgbClr val="5E7176"/>
                </a:solidFill>
                <a:latin typeface="Goudy Old Style" pitchFamily="34" charset="0"/>
                <a:ea typeface="Goudy Old Style" pitchFamily="34" charset="-122"/>
                <a:cs typeface="Goudy Old Style" pitchFamily="34" charset="-120"/>
              </a:rPr>
              <a:t>A published use and retention policy and a public report, adopted before the new aircraft flies rather than after somebody sues.</a:t>
            </a:r>
            <a:endParaRPr lang="en-US" sz="1300" dirty="0"/>
          </a:p>
        </p:txBody>
      </p:sp>
      <p:sp>
        <p:nvSpPr>
          <p:cNvPr id="23" name="Text 21"/>
          <p:cNvSpPr txBox="1"/>
          <p:nvPr/>
        </p:nvSpPr>
        <p:spPr>
          <a:xfrm>
            <a:off x="777240" y="5897880"/>
            <a:ext cx="10607040" cy="457200"/>
          </a:xfrm>
          <a:prstGeom prst="rect">
            <a:avLst/>
          </a:prstGeom>
          <a:noFill/>
          <a:ln/>
        </p:spPr>
        <p:txBody>
          <a:bodyPr wrap="square" lIns="0" tIns="0" rIns="0" bIns="0" rtlCol="0" anchor="ctr"/>
          <a:lstStyle/>
          <a:p>
            <a:pPr indent="0" marL="0">
              <a:buNone/>
            </a:pPr>
            <a:r>
              <a:rPr lang="en-US" sz="1300" i="1" dirty="0">
                <a:solidFill>
                  <a:srgbClr val="0E2E35"/>
                </a:solidFill>
                <a:latin typeface="Goudy Old Style" pitchFamily="34" charset="0"/>
                <a:ea typeface="Goudy Old Style" pitchFamily="34" charset="-122"/>
                <a:cs typeface="Goudy Old Style" pitchFamily="34" charset="-120"/>
              </a:rPr>
              <a:t>Fund one and you have a gadget. Fund all three and you have something that survives a budget cycle and a public hearing.</a:t>
            </a:r>
            <a:endParaRPr lang="en-US" sz="1300" dirty="0"/>
          </a:p>
        </p:txBody>
      </p:sp>
      <p:sp>
        <p:nvSpPr>
          <p:cNvPr id="24"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bg>
      <p:bgPr>
        <a:solidFill>
          <a:srgbClr val="0E2E35"/>
        </a:solidFill>
      </p:bgPr>
    </p:bg>
    <p:spTree>
      <p:nvGrpSpPr>
        <p:cNvPr id="1" name=""/>
        <p:cNvGrpSpPr/>
        <p:nvPr/>
      </p:nvGrpSpPr>
      <p:grpSpPr>
        <a:xfrm>
          <a:off x="0" y="0"/>
          <a:ext cx="0" cy="0"/>
          <a:chOff x="0" y="0"/>
          <a:chExt cx="0" cy="0"/>
        </a:xfrm>
      </p:grpSpPr>
      <p:sp>
        <p:nvSpPr>
          <p:cNvPr id="2" name="Shape 0"/>
          <p:cNvSpPr/>
          <p:nvPr/>
        </p:nvSpPr>
        <p:spPr>
          <a:xfrm>
            <a:off x="6473952" y="1252728"/>
            <a:ext cx="4709160" cy="4754880"/>
          </a:xfrm>
          <a:prstGeom prst="rect">
            <a:avLst/>
          </a:prstGeom>
          <a:solidFill>
            <a:srgbClr val="2E7D8A"/>
          </a:solidFill>
          <a:ln w="12700">
            <a:solidFill>
              <a:srgbClr val="333333"/>
            </a:solidFill>
            <a:prstDash val="solid"/>
          </a:ln>
        </p:spPr>
      </p:sp>
      <p:pic>
        <p:nvPicPr>
          <p:cNvPr id="8" name="East end map" descr="Scale map of the east end of Galveston Island: the five-mile reach from a secure location on the East End, with downtown, the cruise terminals, UTMB, Stewart Beach, Fish Village, the ferry landing, Beachtown and Bolivar Roads marked."/>
          <p:cNvPicPr>
            <a:picLocks noChangeAspect="1"/>
          </p:cNvPicPr>
          <p:nvPr/>
        </p:nvPicPr>
        <p:blipFill>
          <a:blip r:embed="rId4"/>
          <a:stretch>
            <a:fillRect/>
          </a:stretch>
        </p:blipFill>
        <p:spPr>
          <a:xfrm>
            <a:off x="6675120" y="1051560"/>
            <a:ext cx="4709160" cy="4754880"/>
          </a:xfrm>
          <a:prstGeom prst="rect">
            <a:avLst/>
          </a:prstGeom>
        </p:spPr>
      </p:pic>
      <p:sp>
        <p:nvSpPr>
          <p:cNvPr id="4" name="Shape 1"/>
          <p:cNvSpPr/>
          <p:nvPr/>
        </p:nvSpPr>
        <p:spPr>
          <a:xfrm>
            <a:off x="777240" y="1847088"/>
            <a:ext cx="91440" cy="475488"/>
          </a:xfrm>
          <a:prstGeom prst="rect">
            <a:avLst/>
          </a:prstGeom>
          <a:solidFill>
            <a:srgbClr val="2E7D8A"/>
          </a:solidFill>
          <a:ln w="12700">
            <a:solidFill>
              <a:srgbClr val="333333"/>
            </a:solidFill>
            <a:prstDash val="solid"/>
          </a:ln>
        </p:spPr>
      </p:sp>
      <p:sp>
        <p:nvSpPr>
          <p:cNvPr id="5" name="Text 2"/>
          <p:cNvSpPr txBox="1"/>
          <p:nvPr/>
        </p:nvSpPr>
        <p:spPr>
          <a:xfrm>
            <a:off x="1115568" y="1883664"/>
            <a:ext cx="4572000" cy="292608"/>
          </a:xfrm>
          <a:prstGeom prst="rect">
            <a:avLst/>
          </a:prstGeom>
          <a:noFill/>
          <a:ln/>
        </p:spPr>
        <p:txBody>
          <a:bodyPr wrap="square" lIns="0" tIns="0" rIns="0" bIns="0" rtlCol="0" anchor="ctr"/>
          <a:lstStyle/>
          <a:p>
            <a:pPr indent="0" marL="0">
              <a:buNone/>
            </a:pPr>
            <a:r>
              <a:rPr lang="en-US" sz="1200" b="1" spc="240" kern="0" dirty="0">
                <a:solidFill>
                  <a:srgbClr val="E2D3B3"/>
                </a:solidFill>
                <a:latin typeface="Goudy Old Style" pitchFamily="34" charset="0"/>
                <a:ea typeface="Goudy Old Style" pitchFamily="34" charset="-122"/>
                <a:cs typeface="Goudy Old Style" pitchFamily="34" charset="-120"/>
              </a:rPr>
              <a:t>LEG ONE</a:t>
            </a:r>
            <a:endParaRPr lang="en-US" sz="1200" dirty="0"/>
          </a:p>
        </p:txBody>
      </p:sp>
      <p:sp>
        <p:nvSpPr>
          <p:cNvPr id="6" name="Text 3"/>
          <p:cNvSpPr txBox="1"/>
          <p:nvPr/>
        </p:nvSpPr>
        <p:spPr>
          <a:xfrm>
            <a:off x="777240" y="2487168"/>
            <a:ext cx="5349240" cy="1554480"/>
          </a:xfrm>
          <a:prstGeom prst="rect">
            <a:avLst/>
          </a:prstGeom>
          <a:noFill/>
          <a:ln/>
        </p:spPr>
        <p:txBody>
          <a:bodyPr wrap="square" lIns="0" tIns="0" rIns="0" bIns="0" rtlCol="0" anchor="ctr"/>
          <a:lstStyle/>
          <a:p>
            <a:pPr indent="0" marL="0">
              <a:lnSpc>
                <a:spcPct val="105000"/>
              </a:lnSpc>
              <a:buNone/>
            </a:pPr>
            <a:r>
              <a:rPr lang="en-US" sz="3300" b="1" dirty="0">
                <a:solidFill>
                  <a:srgbClr val="FFFFFF"/>
                </a:solidFill>
                <a:latin typeface="Goudy Old Style" pitchFamily="34" charset="0"/>
                <a:ea typeface="Goudy Old Style" pitchFamily="34" charset="-122"/>
                <a:cs typeface="Goudy Old Style" pitchFamily="34" charset="-120"/>
              </a:rPr>
              <a:t>Where it launches from.</a:t>
            </a:r>
            <a:endParaRPr lang="en-US" sz="3300" dirty="0"/>
          </a:p>
        </p:txBody>
      </p:sp>
      <p:sp>
        <p:nvSpPr>
          <p:cNvPr id="7" name="Text 4"/>
          <p:cNvSpPr txBox="1"/>
          <p:nvPr/>
        </p:nvSpPr>
        <p:spPr>
          <a:xfrm>
            <a:off x="777240" y="3950208"/>
            <a:ext cx="5212080" cy="1554480"/>
          </a:xfrm>
          <a:prstGeom prst="rect">
            <a:avLst/>
          </a:prstGeom>
          <a:noFill/>
          <a:ln/>
        </p:spPr>
        <p:txBody>
          <a:bodyPr wrap="square" lIns="0" tIns="0" rIns="0" bIns="0" rtlCol="0" anchor="ctr"/>
          <a:lstStyle/>
          <a:p>
            <a:pPr indent="0" marL="0">
              <a:lnSpc>
                <a:spcPct val="122000"/>
              </a:lnSpc>
              <a:buNone/>
            </a:pPr>
            <a:r>
              <a:rPr lang="en-US" sz="1500" dirty="0">
                <a:solidFill>
                  <a:srgbClr val="C7D6D9"/>
                </a:solidFill>
                <a:latin typeface="Goudy Old Style" pitchFamily="34" charset="0"/>
                <a:ea typeface="Goudy Old Style" pitchFamily="34" charset="-122"/>
                <a:cs typeface="Goudy Old Style" pitchFamily="34" charset="-120"/>
              </a:rPr>
              <a:t>The drone at 54th Street is funded for catalytic converter theft. This program needs its own: an upgraded five-mile aircraft at a secure location on the East End, or at the alternate, a secure location on Pelican Island, covering the whole east end and the water around it.</a:t>
            </a:r>
            <a:endParaRPr lang="en-US" sz="1500" dirty="0"/>
          </a:p>
        </p:txBody>
      </p:sp>
      <p:sp>
        <p:nvSpPr>
          <p:cNvPr id="9"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6">
    <p:bg>
      <p:bgPr>
        <a:solidFill>
          <a:srgbClr val="0E2E35"/>
        </a:solidFill>
      </p:bgPr>
    </p:bg>
    <p:spTree>
      <p:nvGrpSpPr>
        <p:cNvPr id="1" name=""/>
        <p:cNvGrpSpPr/>
        <p:nvPr/>
      </p:nvGrpSpPr>
      <p:grpSpPr>
        <a:xfrm>
          <a:off x="0" y="0"/>
          <a:ext cx="0" cy="0"/>
          <a:chOff x="0" y="0"/>
          <a:chExt cx="0" cy="0"/>
        </a:xfrm>
      </p:grpSpPr>
      <p:sp>
        <p:nvSpPr>
          <p:cNvPr id="2" name="Shape 0"/>
          <p:cNvSpPr/>
          <p:nvPr/>
        </p:nvSpPr>
        <p:spPr>
          <a:xfrm>
            <a:off x="6473952" y="1252728"/>
            <a:ext cx="4709160" cy="4754880"/>
          </a:xfrm>
          <a:prstGeom prst="rect">
            <a:avLst/>
          </a:prstGeom>
          <a:solidFill>
            <a:srgbClr val="2E7D8A"/>
          </a:solidFill>
          <a:ln w="12700">
            <a:solidFill>
              <a:srgbClr val="333333"/>
            </a:solidFill>
            <a:prstDash val="solid"/>
          </a:ln>
        </p:spPr>
      </p:sp>
      <p:pic>
        <p:nvPicPr>
          <p:cNvPr id="8" name="East end map" descr="Scale map of the east end of Galveston Island: the five-mile reach from the alternate, a secure location on Pelican Island, with downtown, the cruise terminals, UTMB, Stewart Beach, Fish Village, the ferry landing, Beachtown and Bolivar Roads marked."/>
          <p:cNvPicPr>
            <a:picLocks noChangeAspect="1"/>
          </p:cNvPicPr>
          <p:nvPr/>
        </p:nvPicPr>
        <p:blipFill>
          <a:blip r:embed="rId3"/>
          <a:stretch>
            <a:fillRect/>
          </a:stretch>
        </p:blipFill>
        <p:spPr>
          <a:xfrm>
            <a:off x="6675120" y="1051560"/>
            <a:ext cx="4709160" cy="4754880"/>
          </a:xfrm>
          <a:prstGeom prst="rect">
            <a:avLst/>
          </a:prstGeom>
        </p:spPr>
      </p:pic>
      <p:sp>
        <p:nvSpPr>
          <p:cNvPr id="4" name="Shape 1"/>
          <p:cNvSpPr/>
          <p:nvPr/>
        </p:nvSpPr>
        <p:spPr>
          <a:xfrm>
            <a:off x="777240" y="1847088"/>
            <a:ext cx="91440" cy="475488"/>
          </a:xfrm>
          <a:prstGeom prst="rect">
            <a:avLst/>
          </a:prstGeom>
          <a:solidFill>
            <a:srgbClr val="2E7D8A"/>
          </a:solidFill>
          <a:ln w="12700">
            <a:solidFill>
              <a:srgbClr val="333333"/>
            </a:solidFill>
            <a:prstDash val="solid"/>
          </a:ln>
        </p:spPr>
      </p:sp>
      <p:sp>
        <p:nvSpPr>
          <p:cNvPr id="5" name="Text 2"/>
          <p:cNvSpPr txBox="1"/>
          <p:nvPr/>
        </p:nvSpPr>
        <p:spPr>
          <a:xfrm>
            <a:off x="1115568" y="1883664"/>
            <a:ext cx="4572000" cy="292608"/>
          </a:xfrm>
          <a:prstGeom prst="rect">
            <a:avLst/>
          </a:prstGeom>
          <a:noFill/>
          <a:ln/>
        </p:spPr>
        <p:txBody>
          <a:bodyPr wrap="square" lIns="0" tIns="0" rIns="0" bIns="0" rtlCol="0" anchor="ctr"/>
          <a:lstStyle/>
          <a:p>
            <a:pPr indent="0" marL="0">
              <a:buNone/>
            </a:pPr>
            <a:r>
              <a:rPr lang="en-US" sz="1200" b="1" spc="240" kern="0" dirty="0">
                <a:solidFill>
                  <a:srgbClr val="E2D3B3"/>
                </a:solidFill>
                <a:latin typeface="Goudy Old Style" pitchFamily="34" charset="0"/>
                <a:ea typeface="Goudy Old Style" pitchFamily="34" charset="-122"/>
                <a:cs typeface="Goudy Old Style" pitchFamily="34" charset="-120"/>
              </a:rPr>
              <a:t>LEG ONE</a:t>
            </a:r>
            <a:endParaRPr lang="en-US" sz="1200" dirty="0"/>
          </a:p>
        </p:txBody>
      </p:sp>
      <p:sp>
        <p:nvSpPr>
          <p:cNvPr id="6" name="Text 3"/>
          <p:cNvSpPr txBox="1"/>
          <p:nvPr/>
        </p:nvSpPr>
        <p:spPr>
          <a:xfrm>
            <a:off x="777240" y="2487168"/>
            <a:ext cx="5349240" cy="1554480"/>
          </a:xfrm>
          <a:prstGeom prst="rect">
            <a:avLst/>
          </a:prstGeom>
          <a:noFill/>
          <a:ln/>
        </p:spPr>
        <p:txBody>
          <a:bodyPr wrap="square" lIns="0" tIns="0" rIns="0" bIns="0" rtlCol="0" anchor="ctr"/>
          <a:lstStyle/>
          <a:p>
            <a:pPr indent="0" marL="0">
              <a:lnSpc>
                <a:spcPct val="105000"/>
              </a:lnSpc>
              <a:buNone/>
            </a:pPr>
            <a:r>
              <a:rPr lang="en-US" sz="3300" b="1" dirty="0">
                <a:solidFill>
                  <a:srgbClr val="FFFFFF"/>
                </a:solidFill>
                <a:latin typeface="Goudy Old Style" pitchFamily="34" charset="0"/>
                <a:ea typeface="Goudy Old Style" pitchFamily="34" charset="-122"/>
                <a:cs typeface="Goudy Old Style" pitchFamily="34" charset="-120"/>
              </a:rPr>
              <a:t>Where it launches from.</a:t>
            </a:r>
            <a:endParaRPr lang="en-US" sz="3300" dirty="0"/>
          </a:p>
        </p:txBody>
      </p:sp>
      <p:sp>
        <p:nvSpPr>
          <p:cNvPr id="7" name="Text 4"/>
          <p:cNvSpPr txBox="1"/>
          <p:nvPr/>
        </p:nvSpPr>
        <p:spPr>
          <a:xfrm>
            <a:off x="777240" y="3950208"/>
            <a:ext cx="5212080" cy="1554480"/>
          </a:xfrm>
          <a:prstGeom prst="rect">
            <a:avLst/>
          </a:prstGeom>
          <a:noFill/>
          <a:ln/>
        </p:spPr>
        <p:txBody>
          <a:bodyPr wrap="square" lIns="0" tIns="0" rIns="0" bIns="0" rtlCol="0" anchor="ctr"/>
          <a:lstStyle/>
          <a:p>
            <a:pPr indent="0" marL="0">
              <a:lnSpc>
                <a:spcPct val="122000"/>
              </a:lnSpc>
              <a:buNone/>
            </a:pPr>
            <a:r>
              <a:rPr lang="en-US" sz="1500" dirty="0">
                <a:solidFill>
                  <a:srgbClr val="C7D6D9"/>
                </a:solidFill>
                <a:latin typeface="Goudy Old Style" pitchFamily="34" charset="0"/>
                <a:ea typeface="Goudy Old Style" pitchFamily="34" charset="-122"/>
                <a:cs typeface="Goudy Old Style" pitchFamily="34" charset="-120"/>
              </a:rPr>
              <a:t>The drone at 54th Street is funded for catalytic converter theft. This program needs its own: an upgraded five-mile aircraft at a secure location on the East End, or at the alternate, a secure location on Pelican Island, covering the whole east end and the water around it.</a:t>
            </a:r>
            <a:endParaRPr lang="en-US" sz="1500" dirty="0"/>
          </a:p>
        </p:txBody>
      </p:sp>
      <p:sp>
        <p:nvSpPr>
          <p:cNvPr id="9"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indent="0" marL="0">
              <a:buNone/>
            </a:pPr>
            <a:r>
              <a:rPr lang="en-US" sz="1200" b="1" spc="240" kern="0" dirty="0">
                <a:solidFill>
                  <a:srgbClr val="2E7D8A"/>
                </a:solidFill>
                <a:latin typeface="Goudy Old Style" pitchFamily="34" charset="0"/>
                <a:ea typeface="Goudy Old Style" pitchFamily="34" charset="-122"/>
                <a:cs typeface="Goudy Old Style" pitchFamily="34" charset="-120"/>
              </a:rPr>
              <a:t>LEG ONE</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indent="0" marL="0">
              <a:buNone/>
            </a:pPr>
            <a:r>
              <a:rPr lang="en-US" sz="3800" b="1" dirty="0">
                <a:solidFill>
                  <a:srgbClr val="0E2E35"/>
                </a:solidFill>
                <a:latin typeface="Goudy Old Style" pitchFamily="34" charset="0"/>
                <a:ea typeface="Goudy Old Style" pitchFamily="34" charset="-122"/>
                <a:cs typeface="Goudy Old Style" pitchFamily="34" charset="-120"/>
              </a:rPr>
              <a:t>A launch point of its own.</a:t>
            </a:r>
            <a:endParaRPr lang="en-US" sz="3800" dirty="0"/>
          </a:p>
        </p:txBody>
      </p:sp>
      <p:sp>
        <p:nvSpPr>
          <p:cNvPr id="4" name="Shape 2"/>
          <p:cNvSpPr/>
          <p:nvPr/>
        </p:nvSpPr>
        <p:spPr>
          <a:xfrm>
            <a:off x="777240" y="1965960"/>
            <a:ext cx="10607040" cy="896112"/>
          </a:xfrm>
          <a:prstGeom prst="roundRect">
            <a:avLst>
              <a:gd name="adj" fmla="val 6122"/>
            </a:avLst>
          </a:prstGeom>
          <a:solidFill>
            <a:srgbClr val="E4EFF0"/>
          </a:solidFill>
          <a:ln w="12700">
            <a:solidFill>
              <a:srgbClr val="E4EFF0"/>
            </a:solidFill>
            <a:prstDash val="solid"/>
          </a:ln>
        </p:spPr>
      </p:sp>
      <p:sp>
        <p:nvSpPr>
          <p:cNvPr id="5" name="Shape 3"/>
          <p:cNvSpPr/>
          <p:nvPr/>
        </p:nvSpPr>
        <p:spPr>
          <a:xfrm>
            <a:off x="777240" y="1965960"/>
            <a:ext cx="91440" cy="896112"/>
          </a:xfrm>
          <a:prstGeom prst="rect">
            <a:avLst/>
          </a:prstGeom>
          <a:solidFill>
            <a:srgbClr val="2E7D8A"/>
          </a:solidFill>
          <a:ln w="12700">
            <a:solidFill>
              <a:srgbClr val="2E7D8A"/>
            </a:solidFill>
            <a:prstDash val="solid"/>
          </a:ln>
        </p:spPr>
      </p:sp>
      <p:sp>
        <p:nvSpPr>
          <p:cNvPr id="6" name="Shape 4"/>
          <p:cNvSpPr/>
          <p:nvPr/>
        </p:nvSpPr>
        <p:spPr>
          <a:xfrm>
            <a:off x="1143000" y="2240280"/>
            <a:ext cx="347472" cy="347472"/>
          </a:xfrm>
          <a:prstGeom prst="ellipse">
            <a:avLst/>
          </a:prstGeom>
          <a:solidFill>
            <a:srgbClr val="2E7D8A"/>
          </a:solidFill>
          <a:ln/>
        </p:spPr>
      </p:sp>
      <p:sp>
        <p:nvSpPr>
          <p:cNvPr id="7" name="Text 5"/>
          <p:cNvSpPr txBox="1"/>
          <p:nvPr/>
        </p:nvSpPr>
        <p:spPr>
          <a:xfrm>
            <a:off x="1691640" y="2075688"/>
            <a:ext cx="3200400" cy="365760"/>
          </a:xfrm>
          <a:prstGeom prst="rect">
            <a:avLst/>
          </a:prstGeom>
          <a:noFill/>
          <a:ln/>
        </p:spPr>
        <p:txBody>
          <a:bodyPr wrap="square" lIns="0" tIns="0" rIns="0" bIns="0" rtlCol="0" anchor="ctr"/>
          <a:lstStyle/>
          <a:p>
            <a:pPr indent="0" marL="0">
              <a:buNone/>
            </a:pPr>
            <a:r>
              <a:rPr lang="en-US" sz="1700" b="1" dirty="0">
                <a:solidFill>
                  <a:srgbClr val="0E2E35"/>
                </a:solidFill>
                <a:latin typeface="Goudy Old Style" pitchFamily="34" charset="0"/>
                <a:ea typeface="Goudy Old Style" pitchFamily="34" charset="-122"/>
                <a:cs typeface="Goudy Old Style" pitchFamily="34" charset="-120"/>
              </a:rPr>
              <a:t>It is a rooftop, not a building</a:t>
            </a:r>
            <a:endParaRPr lang="en-US" sz="1700" dirty="0"/>
          </a:p>
        </p:txBody>
      </p:sp>
      <p:sp>
        <p:nvSpPr>
          <p:cNvPr id="8" name="Text 6"/>
          <p:cNvSpPr txBox="1"/>
          <p:nvPr/>
        </p:nvSpPr>
        <p:spPr>
          <a:xfrm>
            <a:off x="5029200" y="2084832"/>
            <a:ext cx="6126480" cy="694944"/>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A docked aircraft needs a secure roof, power and connectivity. The first site to price is a secure location on the East End. A secure location on Pelican Island is the alternate.</a:t>
            </a:r>
            <a:endParaRPr lang="en-US" sz="1300" dirty="0"/>
          </a:p>
        </p:txBody>
      </p:sp>
      <p:sp>
        <p:nvSpPr>
          <p:cNvPr id="9" name="Shape 7"/>
          <p:cNvSpPr/>
          <p:nvPr/>
        </p:nvSpPr>
        <p:spPr>
          <a:xfrm>
            <a:off x="777240" y="2971800"/>
            <a:ext cx="10607040" cy="896112"/>
          </a:xfrm>
          <a:prstGeom prst="roundRect">
            <a:avLst>
              <a:gd name="adj" fmla="val 6122"/>
            </a:avLst>
          </a:prstGeom>
          <a:solidFill>
            <a:srgbClr val="F7EFDF"/>
          </a:solidFill>
          <a:ln w="12700">
            <a:solidFill>
              <a:srgbClr val="F7EFDF"/>
            </a:solidFill>
            <a:prstDash val="solid"/>
          </a:ln>
        </p:spPr>
      </p:sp>
      <p:sp>
        <p:nvSpPr>
          <p:cNvPr id="10" name="Shape 8"/>
          <p:cNvSpPr/>
          <p:nvPr/>
        </p:nvSpPr>
        <p:spPr>
          <a:xfrm>
            <a:off x="777240" y="2971800"/>
            <a:ext cx="91440" cy="896112"/>
          </a:xfrm>
          <a:prstGeom prst="rect">
            <a:avLst/>
          </a:prstGeom>
          <a:solidFill>
            <a:srgbClr val="C08A2E"/>
          </a:solidFill>
          <a:ln w="12700">
            <a:solidFill>
              <a:srgbClr val="C08A2E"/>
            </a:solidFill>
            <a:prstDash val="solid"/>
          </a:ln>
        </p:spPr>
      </p:sp>
      <p:sp>
        <p:nvSpPr>
          <p:cNvPr id="11" name="Shape 9"/>
          <p:cNvSpPr/>
          <p:nvPr/>
        </p:nvSpPr>
        <p:spPr>
          <a:xfrm>
            <a:off x="1143000" y="3246120"/>
            <a:ext cx="347472" cy="347472"/>
          </a:xfrm>
          <a:prstGeom prst="ellipse">
            <a:avLst/>
          </a:prstGeom>
          <a:solidFill>
            <a:srgbClr val="C08A2E"/>
          </a:solidFill>
          <a:ln/>
        </p:spPr>
      </p:sp>
      <p:sp>
        <p:nvSpPr>
          <p:cNvPr id="12" name="Text 10"/>
          <p:cNvSpPr txBox="1"/>
          <p:nvPr/>
        </p:nvSpPr>
        <p:spPr>
          <a:xfrm>
            <a:off x="1691640" y="3081528"/>
            <a:ext cx="3200400" cy="365760"/>
          </a:xfrm>
          <a:prstGeom prst="rect">
            <a:avLst/>
          </a:prstGeom>
          <a:noFill/>
          <a:ln/>
        </p:spPr>
        <p:txBody>
          <a:bodyPr wrap="square" lIns="0" tIns="0" rIns="0" bIns="0" rtlCol="0" anchor="ctr"/>
          <a:lstStyle/>
          <a:p>
            <a:pPr indent="0" marL="0">
              <a:buNone/>
            </a:pPr>
            <a:r>
              <a:rPr lang="en-US" sz="1700" b="1" dirty="0">
                <a:solidFill>
                  <a:srgbClr val="0E2E35"/>
                </a:solidFill>
                <a:latin typeface="Goudy Old Style" pitchFamily="34" charset="0"/>
                <a:ea typeface="Goudy Old Style" pitchFamily="34" charset="-122"/>
                <a:cs typeface="Goudy Old Style" pitchFamily="34" charset="-120"/>
              </a:rPr>
              <a:t>It covers the east end and the water</a:t>
            </a:r>
            <a:endParaRPr lang="en-US" sz="1700" dirty="0"/>
          </a:p>
        </p:txBody>
      </p:sp>
      <p:sp>
        <p:nvSpPr>
          <p:cNvPr id="13" name="Text 11"/>
          <p:cNvSpPr txBox="1"/>
          <p:nvPr/>
        </p:nvSpPr>
        <p:spPr>
          <a:xfrm>
            <a:off x="5029200" y="3090672"/>
            <a:ext cx="6126480" cy="694944"/>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From either location, five miles takes in downtown, the cruise terminals, UTMB, Stewart Beach, Fish Village, the ferry landing, Beachtown, the channel and Bolivar Roads.</a:t>
            </a:r>
            <a:endParaRPr lang="en-US" sz="1300" dirty="0"/>
          </a:p>
        </p:txBody>
      </p:sp>
      <p:sp>
        <p:nvSpPr>
          <p:cNvPr id="14" name="Shape 12"/>
          <p:cNvSpPr/>
          <p:nvPr/>
        </p:nvSpPr>
        <p:spPr>
          <a:xfrm>
            <a:off x="777240" y="3977640"/>
            <a:ext cx="10607040" cy="896112"/>
          </a:xfrm>
          <a:prstGeom prst="roundRect">
            <a:avLst>
              <a:gd name="adj" fmla="val 6122"/>
            </a:avLst>
          </a:prstGeom>
          <a:solidFill>
            <a:srgbClr val="FAEBE3"/>
          </a:solidFill>
          <a:ln w="12700">
            <a:solidFill>
              <a:srgbClr val="FAEBE3"/>
            </a:solidFill>
            <a:prstDash val="solid"/>
          </a:ln>
        </p:spPr>
      </p:sp>
      <p:sp>
        <p:nvSpPr>
          <p:cNvPr id="15" name="Shape 13"/>
          <p:cNvSpPr/>
          <p:nvPr/>
        </p:nvSpPr>
        <p:spPr>
          <a:xfrm>
            <a:off x="777240" y="3977640"/>
            <a:ext cx="91440" cy="896112"/>
          </a:xfrm>
          <a:prstGeom prst="rect">
            <a:avLst/>
          </a:prstGeom>
          <a:solidFill>
            <a:srgbClr val="C0562E"/>
          </a:solidFill>
          <a:ln w="12700">
            <a:solidFill>
              <a:srgbClr val="C0562E"/>
            </a:solidFill>
            <a:prstDash val="solid"/>
          </a:ln>
        </p:spPr>
      </p:sp>
      <p:sp>
        <p:nvSpPr>
          <p:cNvPr id="16" name="Shape 14"/>
          <p:cNvSpPr/>
          <p:nvPr/>
        </p:nvSpPr>
        <p:spPr>
          <a:xfrm>
            <a:off x="1143000" y="4251960"/>
            <a:ext cx="347472" cy="347472"/>
          </a:xfrm>
          <a:prstGeom prst="ellipse">
            <a:avLst/>
          </a:prstGeom>
          <a:solidFill>
            <a:srgbClr val="C0562E"/>
          </a:solidFill>
          <a:ln/>
        </p:spPr>
      </p:sp>
      <p:sp>
        <p:nvSpPr>
          <p:cNvPr id="17" name="Text 15"/>
          <p:cNvSpPr txBox="1"/>
          <p:nvPr/>
        </p:nvSpPr>
        <p:spPr>
          <a:xfrm>
            <a:off x="1691640" y="4087368"/>
            <a:ext cx="3200400" cy="365760"/>
          </a:xfrm>
          <a:prstGeom prst="rect">
            <a:avLst/>
          </a:prstGeom>
          <a:noFill/>
          <a:ln/>
        </p:spPr>
        <p:txBody>
          <a:bodyPr wrap="square" lIns="0" tIns="0" rIns="0" bIns="0" rtlCol="0" anchor="ctr"/>
          <a:lstStyle/>
          <a:p>
            <a:pPr indent="0" marL="0">
              <a:buNone/>
            </a:pPr>
            <a:r>
              <a:rPr lang="en-US" sz="1700" b="1" dirty="0">
                <a:solidFill>
                  <a:srgbClr val="0E2E35"/>
                </a:solidFill>
                <a:latin typeface="Goudy Old Style" pitchFamily="34" charset="0"/>
                <a:ea typeface="Goudy Old Style" pitchFamily="34" charset="-122"/>
                <a:cs typeface="Goudy Old Style" pitchFamily="34" charset="-120"/>
              </a:rPr>
              <a:t>It is its own program</a:t>
            </a:r>
            <a:endParaRPr lang="en-US" sz="1700" dirty="0"/>
          </a:p>
        </p:txBody>
      </p:sp>
      <p:sp>
        <p:nvSpPr>
          <p:cNvPr id="18" name="Text 16"/>
          <p:cNvSpPr txBox="1"/>
          <p:nvPr/>
        </p:nvSpPr>
        <p:spPr>
          <a:xfrm>
            <a:off x="5029200" y="4096512"/>
            <a:ext cx="6126480" cy="694944"/>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The existing drone is funded for catalytic converter theft. This aircraft is funded and flown for 911 response and threats on the water, under its own written rules.</a:t>
            </a:r>
            <a:endParaRPr lang="en-US" sz="1300" dirty="0"/>
          </a:p>
        </p:txBody>
      </p:sp>
      <p:sp>
        <p:nvSpPr>
          <p:cNvPr id="19" name="Shape 17"/>
          <p:cNvSpPr/>
          <p:nvPr/>
        </p:nvSpPr>
        <p:spPr>
          <a:xfrm>
            <a:off x="777240" y="4983480"/>
            <a:ext cx="10607040" cy="896112"/>
          </a:xfrm>
          <a:prstGeom prst="roundRect">
            <a:avLst>
              <a:gd name="adj" fmla="val 6122"/>
            </a:avLst>
          </a:prstGeom>
          <a:solidFill>
            <a:srgbClr val="E4EFF0"/>
          </a:solidFill>
          <a:ln w="12700">
            <a:solidFill>
              <a:srgbClr val="E4EFF0"/>
            </a:solidFill>
            <a:prstDash val="solid"/>
          </a:ln>
        </p:spPr>
      </p:sp>
      <p:sp>
        <p:nvSpPr>
          <p:cNvPr id="20" name="Shape 18"/>
          <p:cNvSpPr/>
          <p:nvPr/>
        </p:nvSpPr>
        <p:spPr>
          <a:xfrm>
            <a:off x="777240" y="4983480"/>
            <a:ext cx="91440" cy="896112"/>
          </a:xfrm>
          <a:prstGeom prst="rect">
            <a:avLst/>
          </a:prstGeom>
          <a:solidFill>
            <a:srgbClr val="2E7D8A"/>
          </a:solidFill>
          <a:ln w="12700">
            <a:solidFill>
              <a:srgbClr val="2E7D8A"/>
            </a:solidFill>
            <a:prstDash val="solid"/>
          </a:ln>
        </p:spPr>
      </p:sp>
      <p:sp>
        <p:nvSpPr>
          <p:cNvPr id="21" name="Shape 19"/>
          <p:cNvSpPr/>
          <p:nvPr/>
        </p:nvSpPr>
        <p:spPr>
          <a:xfrm>
            <a:off x="1143000" y="5257800"/>
            <a:ext cx="347472" cy="347472"/>
          </a:xfrm>
          <a:prstGeom prst="ellipse">
            <a:avLst/>
          </a:prstGeom>
          <a:solidFill>
            <a:srgbClr val="2E7D8A"/>
          </a:solidFill>
          <a:ln/>
        </p:spPr>
      </p:sp>
      <p:sp>
        <p:nvSpPr>
          <p:cNvPr id="22" name="Text 20"/>
          <p:cNvSpPr txBox="1"/>
          <p:nvPr/>
        </p:nvSpPr>
        <p:spPr>
          <a:xfrm>
            <a:off x="1691640" y="5093208"/>
            <a:ext cx="3200400" cy="365760"/>
          </a:xfrm>
          <a:prstGeom prst="rect">
            <a:avLst/>
          </a:prstGeom>
          <a:noFill/>
          <a:ln/>
        </p:spPr>
        <p:txBody>
          <a:bodyPr wrap="square" lIns="0" tIns="0" rIns="0" bIns="0" rtlCol="0" anchor="ctr"/>
          <a:lstStyle/>
          <a:p>
            <a:pPr indent="0" marL="0">
              <a:buNone/>
            </a:pPr>
            <a:r>
              <a:rPr lang="en-US" sz="1700" b="1" dirty="0">
                <a:solidFill>
                  <a:srgbClr val="0E2E35"/>
                </a:solidFill>
                <a:latin typeface="Goudy Old Style" pitchFamily="34" charset="0"/>
                <a:ea typeface="Goudy Old Style" pitchFamily="34" charset="-122"/>
                <a:cs typeface="Goudy Old Style" pitchFamily="34" charset="-120"/>
              </a:rPr>
              <a:t>It is the cheap half of the program</a:t>
            </a:r>
            <a:endParaRPr lang="en-US" sz="1700" dirty="0"/>
          </a:p>
        </p:txBody>
      </p:sp>
      <p:sp>
        <p:nvSpPr>
          <p:cNvPr id="23" name="Text 21"/>
          <p:cNvSpPr txBox="1"/>
          <p:nvPr/>
        </p:nvSpPr>
        <p:spPr>
          <a:xfrm>
            <a:off x="5029200" y="5102352"/>
            <a:ext cx="6126480" cy="694944"/>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The aircraft and the dock are the one time cost. What recurs is software, training and pilots, and that is the part leg two is about.</a:t>
            </a:r>
            <a:endParaRPr lang="en-US" sz="1300" dirty="0"/>
          </a:p>
        </p:txBody>
      </p:sp>
      <p:sp>
        <p:nvSpPr>
          <p:cNvPr id="24"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8">
    <p:bg>
      <p:bgPr>
        <a:solidFill>
          <a:srgbClr val="0E2E35"/>
        </a:solidFill>
      </p:bgPr>
    </p:bg>
    <p:spTree>
      <p:nvGrpSpPr>
        <p:cNvPr id="1" name=""/>
        <p:cNvGrpSpPr/>
        <p:nvPr/>
      </p:nvGrpSpPr>
      <p:grpSpPr>
        <a:xfrm>
          <a:off x="0" y="0"/>
          <a:ext cx="0" cy="0"/>
          <a:chOff x="0" y="0"/>
          <a:chExt cx="0" cy="0"/>
        </a:xfrm>
      </p:grpSpPr>
      <p:sp>
        <p:nvSpPr>
          <p:cNvPr id="2" name="Shape 0"/>
          <p:cNvSpPr/>
          <p:nvPr/>
        </p:nvSpPr>
        <p:spPr>
          <a:xfrm>
            <a:off x="6473952" y="1252728"/>
            <a:ext cx="4709160" cy="4754880"/>
          </a:xfrm>
          <a:prstGeom prst="rect">
            <a:avLst/>
          </a:prstGeom>
          <a:solidFill>
            <a:srgbClr val="C08A2E"/>
          </a:solidFill>
          <a:ln w="12700">
            <a:solidFill>
              <a:srgbClr val="333333"/>
            </a:solidFill>
            <a:prstDash val="solid"/>
          </a:ln>
        </p:spPr>
      </p:sp>
      <p:pic>
        <p:nvPicPr>
          <p:cNvPr id="3" name="Image 0" descr="drone-sun-ridge.jpg">    </p:cNvPr>
          <p:cNvPicPr>
            <a:picLocks noChangeAspect="1"/>
          </p:cNvPicPr>
          <p:nvPr/>
        </p:nvPicPr>
        <p:blipFill>
          <a:blip r:embed="rId1"/>
          <a:srcRect l="0" r="0" t="0" b="0"/>
          <a:stretch/>
        </p:blipFill>
        <p:spPr>
          <a:xfrm>
            <a:off x="6675120" y="1051560"/>
            <a:ext cx="4709160" cy="4754880"/>
          </a:xfrm>
          <a:prstGeom prst="rect">
            <a:avLst/>
          </a:prstGeom>
        </p:spPr>
      </p:pic>
      <p:sp>
        <p:nvSpPr>
          <p:cNvPr id="4" name="Shape 1"/>
          <p:cNvSpPr/>
          <p:nvPr/>
        </p:nvSpPr>
        <p:spPr>
          <a:xfrm>
            <a:off x="777240" y="1847088"/>
            <a:ext cx="91440" cy="475488"/>
          </a:xfrm>
          <a:prstGeom prst="rect">
            <a:avLst/>
          </a:prstGeom>
          <a:solidFill>
            <a:srgbClr val="C08A2E"/>
          </a:solidFill>
          <a:ln w="12700">
            <a:solidFill>
              <a:srgbClr val="333333"/>
            </a:solidFill>
            <a:prstDash val="solid"/>
          </a:ln>
        </p:spPr>
      </p:sp>
      <p:sp>
        <p:nvSpPr>
          <p:cNvPr id="5" name="Text 2"/>
          <p:cNvSpPr txBox="1"/>
          <p:nvPr/>
        </p:nvSpPr>
        <p:spPr>
          <a:xfrm>
            <a:off x="1115568" y="1883664"/>
            <a:ext cx="4572000" cy="292608"/>
          </a:xfrm>
          <a:prstGeom prst="rect">
            <a:avLst/>
          </a:prstGeom>
          <a:noFill/>
          <a:ln/>
        </p:spPr>
        <p:txBody>
          <a:bodyPr wrap="square" lIns="0" tIns="0" rIns="0" bIns="0" rtlCol="0" anchor="ctr"/>
          <a:lstStyle/>
          <a:p>
            <a:pPr indent="0" marL="0">
              <a:buNone/>
            </a:pPr>
            <a:r>
              <a:rPr lang="en-US" sz="1200" b="1" spc="240" kern="0" dirty="0">
                <a:solidFill>
                  <a:srgbClr val="E2D3B3"/>
                </a:solidFill>
                <a:latin typeface="Goudy Old Style" pitchFamily="34" charset="0"/>
                <a:ea typeface="Goudy Old Style" pitchFamily="34" charset="-122"/>
                <a:cs typeface="Goudy Old Style" pitchFamily="34" charset="-120"/>
              </a:rPr>
              <a:t>LEG TWO</a:t>
            </a:r>
            <a:endParaRPr lang="en-US" sz="1200" dirty="0"/>
          </a:p>
        </p:txBody>
      </p:sp>
      <p:sp>
        <p:nvSpPr>
          <p:cNvPr id="6" name="Text 3"/>
          <p:cNvSpPr txBox="1"/>
          <p:nvPr/>
        </p:nvSpPr>
        <p:spPr>
          <a:xfrm>
            <a:off x="777240" y="2487168"/>
            <a:ext cx="5349240" cy="1554480"/>
          </a:xfrm>
          <a:prstGeom prst="rect">
            <a:avLst/>
          </a:prstGeom>
          <a:noFill/>
          <a:ln/>
        </p:spPr>
        <p:txBody>
          <a:bodyPr wrap="square" lIns="0" tIns="0" rIns="0" bIns="0" rtlCol="0" anchor="ctr"/>
          <a:lstStyle/>
          <a:p>
            <a:pPr indent="0" marL="0">
              <a:lnSpc>
                <a:spcPct val="105000"/>
              </a:lnSpc>
              <a:buNone/>
            </a:pPr>
            <a:r>
              <a:rPr lang="en-US" sz="3300" b="1" dirty="0">
                <a:solidFill>
                  <a:srgbClr val="FFFFFF"/>
                </a:solidFill>
                <a:latin typeface="Goudy Old Style" pitchFamily="34" charset="0"/>
                <a:ea typeface="Goudy Old Style" pitchFamily="34" charset="-122"/>
                <a:cs typeface="Goudy Old Style" pitchFamily="34" charset="-120"/>
              </a:rPr>
              <a:t>What it costs to keep it flying.</a:t>
            </a:r>
            <a:endParaRPr lang="en-US" sz="3300" dirty="0"/>
          </a:p>
        </p:txBody>
      </p:sp>
      <p:sp>
        <p:nvSpPr>
          <p:cNvPr id="7" name="Text 4"/>
          <p:cNvSpPr txBox="1"/>
          <p:nvPr/>
        </p:nvSpPr>
        <p:spPr>
          <a:xfrm>
            <a:off x="777240" y="3950208"/>
            <a:ext cx="5212080" cy="1554480"/>
          </a:xfrm>
          <a:prstGeom prst="rect">
            <a:avLst/>
          </a:prstGeom>
          <a:noFill/>
          <a:ln/>
        </p:spPr>
        <p:txBody>
          <a:bodyPr wrap="square" lIns="0" tIns="0" rIns="0" bIns="0" rtlCol="0" anchor="ctr"/>
          <a:lstStyle/>
          <a:p>
            <a:pPr indent="0" marL="0">
              <a:lnSpc>
                <a:spcPct val="122000"/>
              </a:lnSpc>
              <a:buNone/>
            </a:pPr>
            <a:r>
              <a:rPr lang="en-US" sz="1500" dirty="0">
                <a:solidFill>
                  <a:srgbClr val="C7D6D9"/>
                </a:solidFill>
                <a:latin typeface="Goudy Old Style" pitchFamily="34" charset="0"/>
                <a:ea typeface="Goudy Old Style" pitchFamily="34" charset="-122"/>
                <a:cs typeface="Goudy Old Style" pitchFamily="34" charset="-120"/>
              </a:rPr>
              <a:t>The grant is the easy part. The bill that arrives every year after is the one that decides whether this program survives.</a:t>
            </a:r>
            <a:endParaRPr lang="en-US" sz="1500" dirty="0"/>
          </a:p>
        </p:txBody>
      </p:sp>
      <p:sp>
        <p:nvSpPr>
          <p:cNvPr id="8"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9">
    <p:bg>
      <p:bgPr>
        <a:solidFill>
          <a:srgbClr val="EFF2F2"/>
        </a:solidFill>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indent="0" marL="0">
              <a:buNone/>
            </a:pPr>
            <a:r>
              <a:rPr lang="en-US" sz="1200" b="1" spc="240" kern="0" dirty="0">
                <a:solidFill>
                  <a:srgbClr val="2E7D8A"/>
                </a:solidFill>
                <a:latin typeface="Goudy Old Style" pitchFamily="34" charset="0"/>
                <a:ea typeface="Goudy Old Style" pitchFamily="34" charset="-122"/>
                <a:cs typeface="Goudy Old Style" pitchFamily="34" charset="-120"/>
              </a:rPr>
              <a:t>LEG TWO</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indent="0" marL="0">
              <a:buNone/>
            </a:pPr>
            <a:r>
              <a:rPr lang="en-US" sz="3800" b="1" dirty="0">
                <a:solidFill>
                  <a:srgbClr val="0E2E35"/>
                </a:solidFill>
                <a:latin typeface="Goudy Old Style" pitchFamily="34" charset="0"/>
                <a:ea typeface="Goudy Old Style" pitchFamily="34" charset="-122"/>
                <a:cs typeface="Goudy Old Style" pitchFamily="34" charset="-120"/>
              </a:rPr>
              <a:t>The grant buys it. The city keeps it.</a:t>
            </a:r>
            <a:endParaRPr lang="en-US" sz="3800" dirty="0"/>
          </a:p>
        </p:txBody>
      </p:sp>
      <p:sp>
        <p:nvSpPr>
          <p:cNvPr id="4" name="Text 2"/>
          <p:cNvSpPr txBox="1"/>
          <p:nvPr/>
        </p:nvSpPr>
        <p:spPr>
          <a:xfrm>
            <a:off x="777240" y="1965960"/>
            <a:ext cx="10515600" cy="502920"/>
          </a:xfrm>
          <a:prstGeom prst="rect">
            <a:avLst/>
          </a:prstGeom>
          <a:noFill/>
          <a:ln/>
        </p:spPr>
        <p:txBody>
          <a:bodyPr wrap="square" lIns="0" tIns="0" rIns="0" bIns="0" rtlCol="0" anchor="ctr"/>
          <a:lstStyle/>
          <a:p>
            <a:pPr indent="0" marL="0">
              <a:lnSpc>
                <a:spcPct val="115000"/>
              </a:lnSpc>
              <a:buNone/>
            </a:pPr>
            <a:r>
              <a:rPr lang="en-US" sz="1700" dirty="0">
                <a:solidFill>
                  <a:srgbClr val="5E7176"/>
                </a:solidFill>
                <a:latin typeface="Goudy Old Style" pitchFamily="34" charset="0"/>
                <a:ea typeface="Goudy Old Style" pitchFamily="34" charset="-122"/>
                <a:cs typeface="Goudy Old Style" pitchFamily="34" charset="-120"/>
              </a:rPr>
              <a:t>Most grants buy equipment for a year or two. Pilots, batteries, licenses and the airframe that wears out in year four fall to the city.</a:t>
            </a:r>
            <a:endParaRPr lang="en-US" sz="1700" dirty="0"/>
          </a:p>
        </p:txBody>
      </p:sp>
      <p:sp>
        <p:nvSpPr>
          <p:cNvPr id="5" name="Shape 3"/>
          <p:cNvSpPr/>
          <p:nvPr/>
        </p:nvSpPr>
        <p:spPr>
          <a:xfrm>
            <a:off x="777240" y="2651760"/>
            <a:ext cx="5029200" cy="1325880"/>
          </a:xfrm>
          <a:prstGeom prst="roundRect">
            <a:avLst>
              <a:gd name="adj" fmla="val 4138"/>
            </a:avLst>
          </a:prstGeom>
          <a:solidFill>
            <a:srgbClr val="E4EFF0"/>
          </a:solidFill>
          <a:ln w="12700">
            <a:solidFill>
              <a:srgbClr val="E4EFF0"/>
            </a:solidFill>
            <a:prstDash val="solid"/>
          </a:ln>
        </p:spPr>
      </p:sp>
      <p:sp>
        <p:nvSpPr>
          <p:cNvPr id="6" name="Shape 4"/>
          <p:cNvSpPr/>
          <p:nvPr/>
        </p:nvSpPr>
        <p:spPr>
          <a:xfrm>
            <a:off x="777240" y="2651760"/>
            <a:ext cx="91440" cy="1325880"/>
          </a:xfrm>
          <a:prstGeom prst="rect">
            <a:avLst/>
          </a:prstGeom>
          <a:solidFill>
            <a:srgbClr val="2E7D8A"/>
          </a:solidFill>
          <a:ln w="12700">
            <a:solidFill>
              <a:srgbClr val="2E7D8A"/>
            </a:solidFill>
            <a:prstDash val="solid"/>
          </a:ln>
        </p:spPr>
      </p:sp>
      <p:sp>
        <p:nvSpPr>
          <p:cNvPr id="7" name="Text 5"/>
          <p:cNvSpPr txBox="1"/>
          <p:nvPr/>
        </p:nvSpPr>
        <p:spPr>
          <a:xfrm>
            <a:off x="1143000" y="2852928"/>
            <a:ext cx="4297680" cy="384048"/>
          </a:xfrm>
          <a:prstGeom prst="rect">
            <a:avLst/>
          </a:prstGeom>
          <a:noFill/>
          <a:ln/>
        </p:spPr>
        <p:txBody>
          <a:bodyPr wrap="square" lIns="0" tIns="0" rIns="0" bIns="0" rtlCol="0" anchor="ctr"/>
          <a:lstStyle/>
          <a:p>
            <a:pPr indent="0" marL="0">
              <a:buNone/>
            </a:pPr>
            <a:r>
              <a:rPr lang="en-US" sz="1900" b="1" dirty="0">
                <a:solidFill>
                  <a:srgbClr val="0E2E35"/>
                </a:solidFill>
                <a:latin typeface="Goudy Old Style" pitchFamily="34" charset="0"/>
                <a:ea typeface="Goudy Old Style" pitchFamily="34" charset="-122"/>
                <a:cs typeface="Goudy Old Style" pitchFamily="34" charset="-120"/>
              </a:rPr>
              <a:t>What grants cover</a:t>
            </a:r>
            <a:endParaRPr lang="en-US" sz="1900" dirty="0"/>
          </a:p>
        </p:txBody>
      </p:sp>
      <p:sp>
        <p:nvSpPr>
          <p:cNvPr id="8" name="Text 6"/>
          <p:cNvSpPr txBox="1"/>
          <p:nvPr/>
        </p:nvSpPr>
        <p:spPr>
          <a:xfrm>
            <a:off x="1143000" y="3291840"/>
            <a:ext cx="4297680" cy="594360"/>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The aircraft, the dock, detection equipment and training, within each grant's period and match.</a:t>
            </a:r>
            <a:endParaRPr lang="en-US" sz="1300" dirty="0"/>
          </a:p>
        </p:txBody>
      </p:sp>
      <p:sp>
        <p:nvSpPr>
          <p:cNvPr id="9" name="Shape 7"/>
          <p:cNvSpPr/>
          <p:nvPr/>
        </p:nvSpPr>
        <p:spPr>
          <a:xfrm>
            <a:off x="6355080" y="2651760"/>
            <a:ext cx="5029200" cy="1325880"/>
          </a:xfrm>
          <a:prstGeom prst="roundRect">
            <a:avLst>
              <a:gd name="adj" fmla="val 4138"/>
            </a:avLst>
          </a:prstGeom>
          <a:solidFill>
            <a:srgbClr val="F7EFDF"/>
          </a:solidFill>
          <a:ln w="12700">
            <a:solidFill>
              <a:srgbClr val="F7EFDF"/>
            </a:solidFill>
            <a:prstDash val="solid"/>
          </a:ln>
        </p:spPr>
      </p:sp>
      <p:sp>
        <p:nvSpPr>
          <p:cNvPr id="10" name="Shape 8"/>
          <p:cNvSpPr/>
          <p:nvPr/>
        </p:nvSpPr>
        <p:spPr>
          <a:xfrm>
            <a:off x="6355080" y="2651760"/>
            <a:ext cx="91440" cy="1325880"/>
          </a:xfrm>
          <a:prstGeom prst="rect">
            <a:avLst/>
          </a:prstGeom>
          <a:solidFill>
            <a:srgbClr val="C08A2E"/>
          </a:solidFill>
          <a:ln w="12700">
            <a:solidFill>
              <a:srgbClr val="C08A2E"/>
            </a:solidFill>
            <a:prstDash val="solid"/>
          </a:ln>
        </p:spPr>
      </p:sp>
      <p:sp>
        <p:nvSpPr>
          <p:cNvPr id="11" name="Text 9"/>
          <p:cNvSpPr txBox="1"/>
          <p:nvPr/>
        </p:nvSpPr>
        <p:spPr>
          <a:xfrm>
            <a:off x="6720840" y="2852928"/>
            <a:ext cx="4297680" cy="384048"/>
          </a:xfrm>
          <a:prstGeom prst="rect">
            <a:avLst/>
          </a:prstGeom>
          <a:noFill/>
          <a:ln/>
        </p:spPr>
        <p:txBody>
          <a:bodyPr wrap="square" lIns="0" tIns="0" rIns="0" bIns="0" rtlCol="0" anchor="ctr"/>
          <a:lstStyle/>
          <a:p>
            <a:pPr indent="0" marL="0">
              <a:buNone/>
            </a:pPr>
            <a:r>
              <a:rPr lang="en-US" sz="1900" b="1" dirty="0">
                <a:solidFill>
                  <a:srgbClr val="0E2E35"/>
                </a:solidFill>
                <a:latin typeface="Goudy Old Style" pitchFamily="34" charset="0"/>
                <a:ea typeface="Goudy Old Style" pitchFamily="34" charset="-122"/>
                <a:cs typeface="Goudy Old Style" pitchFamily="34" charset="-120"/>
              </a:rPr>
              <a:t>What they do not promise</a:t>
            </a:r>
            <a:endParaRPr lang="en-US" sz="1900" dirty="0"/>
          </a:p>
        </p:txBody>
      </p:sp>
      <p:sp>
        <p:nvSpPr>
          <p:cNvPr id="12" name="Text 10"/>
          <p:cNvSpPr txBox="1"/>
          <p:nvPr/>
        </p:nvSpPr>
        <p:spPr>
          <a:xfrm>
            <a:off x="6720840" y="3291840"/>
            <a:ext cx="4297680" cy="594360"/>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Pilot hours, batteries, connectivity and software renewals year after year, and the replacement cycle.</a:t>
            </a:r>
            <a:endParaRPr lang="en-US" sz="1300" dirty="0"/>
          </a:p>
        </p:txBody>
      </p:sp>
      <p:sp>
        <p:nvSpPr>
          <p:cNvPr id="13" name="Shape 11"/>
          <p:cNvSpPr/>
          <p:nvPr/>
        </p:nvSpPr>
        <p:spPr>
          <a:xfrm>
            <a:off x="777240" y="4224528"/>
            <a:ext cx="5029200" cy="1325880"/>
          </a:xfrm>
          <a:prstGeom prst="roundRect">
            <a:avLst>
              <a:gd name="adj" fmla="val 4138"/>
            </a:avLst>
          </a:prstGeom>
          <a:solidFill>
            <a:srgbClr val="FAEBE3"/>
          </a:solidFill>
          <a:ln w="12700">
            <a:solidFill>
              <a:srgbClr val="FAEBE3"/>
            </a:solidFill>
            <a:prstDash val="solid"/>
          </a:ln>
        </p:spPr>
      </p:sp>
      <p:sp>
        <p:nvSpPr>
          <p:cNvPr id="14" name="Shape 12"/>
          <p:cNvSpPr/>
          <p:nvPr/>
        </p:nvSpPr>
        <p:spPr>
          <a:xfrm>
            <a:off x="777240" y="4224528"/>
            <a:ext cx="91440" cy="1325880"/>
          </a:xfrm>
          <a:prstGeom prst="rect">
            <a:avLst/>
          </a:prstGeom>
          <a:solidFill>
            <a:srgbClr val="C0562E"/>
          </a:solidFill>
          <a:ln w="12700">
            <a:solidFill>
              <a:srgbClr val="C0562E"/>
            </a:solidFill>
            <a:prstDash val="solid"/>
          </a:ln>
        </p:spPr>
      </p:sp>
      <p:sp>
        <p:nvSpPr>
          <p:cNvPr id="15" name="Text 13"/>
          <p:cNvSpPr txBox="1"/>
          <p:nvPr/>
        </p:nvSpPr>
        <p:spPr>
          <a:xfrm>
            <a:off x="1143000" y="4425696"/>
            <a:ext cx="4297680" cy="384048"/>
          </a:xfrm>
          <a:prstGeom prst="rect">
            <a:avLst/>
          </a:prstGeom>
          <a:noFill/>
          <a:ln/>
        </p:spPr>
        <p:txBody>
          <a:bodyPr wrap="square" lIns="0" tIns="0" rIns="0" bIns="0" rtlCol="0" anchor="ctr"/>
          <a:lstStyle/>
          <a:p>
            <a:pPr indent="0" marL="0">
              <a:buNone/>
            </a:pPr>
            <a:r>
              <a:rPr lang="en-US" sz="1900" b="1" dirty="0">
                <a:solidFill>
                  <a:srgbClr val="0E2E35"/>
                </a:solidFill>
                <a:latin typeface="Goudy Old Style" pitchFamily="34" charset="0"/>
                <a:ea typeface="Goudy Old Style" pitchFamily="34" charset="-122"/>
                <a:cs typeface="Goudy Old Style" pitchFamily="34" charset="-120"/>
              </a:rPr>
              <a:t>What that runs elsewhere</a:t>
            </a:r>
            <a:endParaRPr lang="en-US" sz="1900" dirty="0"/>
          </a:p>
        </p:txBody>
      </p:sp>
      <p:sp>
        <p:nvSpPr>
          <p:cNvPr id="16" name="Text 14"/>
          <p:cNvSpPr txBox="1"/>
          <p:nvPr/>
        </p:nvSpPr>
        <p:spPr>
          <a:xfrm>
            <a:off x="1143000" y="4864608"/>
            <a:ext cx="4297680" cy="594360"/>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Schenectady, a city of 69,471, pays $694,994 over six years for a single launch point.</a:t>
            </a:r>
            <a:endParaRPr lang="en-US" sz="1300" dirty="0"/>
          </a:p>
        </p:txBody>
      </p:sp>
      <p:sp>
        <p:nvSpPr>
          <p:cNvPr id="17" name="Shape 15"/>
          <p:cNvSpPr/>
          <p:nvPr/>
        </p:nvSpPr>
        <p:spPr>
          <a:xfrm>
            <a:off x="6355080" y="4224528"/>
            <a:ext cx="5029200" cy="1325880"/>
          </a:xfrm>
          <a:prstGeom prst="roundRect">
            <a:avLst>
              <a:gd name="adj" fmla="val 4138"/>
            </a:avLst>
          </a:prstGeom>
          <a:solidFill>
            <a:srgbClr val="E4EFF0"/>
          </a:solidFill>
          <a:ln w="12700">
            <a:solidFill>
              <a:srgbClr val="E4EFF0"/>
            </a:solidFill>
            <a:prstDash val="solid"/>
          </a:ln>
        </p:spPr>
      </p:sp>
      <p:sp>
        <p:nvSpPr>
          <p:cNvPr id="18" name="Shape 16"/>
          <p:cNvSpPr/>
          <p:nvPr/>
        </p:nvSpPr>
        <p:spPr>
          <a:xfrm>
            <a:off x="6355080" y="4224528"/>
            <a:ext cx="91440" cy="1325880"/>
          </a:xfrm>
          <a:prstGeom prst="rect">
            <a:avLst/>
          </a:prstGeom>
          <a:solidFill>
            <a:srgbClr val="2E7D8A"/>
          </a:solidFill>
          <a:ln w="12700">
            <a:solidFill>
              <a:srgbClr val="2E7D8A"/>
            </a:solidFill>
            <a:prstDash val="solid"/>
          </a:ln>
        </p:spPr>
      </p:sp>
      <p:sp>
        <p:nvSpPr>
          <p:cNvPr id="19" name="Text 17"/>
          <p:cNvSpPr txBox="1"/>
          <p:nvPr/>
        </p:nvSpPr>
        <p:spPr>
          <a:xfrm>
            <a:off x="6720840" y="4425696"/>
            <a:ext cx="4297680" cy="384048"/>
          </a:xfrm>
          <a:prstGeom prst="rect">
            <a:avLst/>
          </a:prstGeom>
          <a:noFill/>
          <a:ln/>
        </p:spPr>
        <p:txBody>
          <a:bodyPr wrap="square" lIns="0" tIns="0" rIns="0" bIns="0" rtlCol="0" anchor="ctr"/>
          <a:lstStyle/>
          <a:p>
            <a:pPr indent="0" marL="0">
              <a:buNone/>
            </a:pPr>
            <a:r>
              <a:rPr lang="en-US" sz="1900" b="1" dirty="0">
                <a:solidFill>
                  <a:srgbClr val="0E2E35"/>
                </a:solidFill>
                <a:latin typeface="Goudy Old Style" pitchFamily="34" charset="0"/>
                <a:ea typeface="Goudy Old Style" pitchFamily="34" charset="-122"/>
                <a:cs typeface="Goudy Old Style" pitchFamily="34" charset="-120"/>
              </a:rPr>
              <a:t>So we name our number first</a:t>
            </a:r>
            <a:endParaRPr lang="en-US" sz="1900" dirty="0"/>
          </a:p>
        </p:txBody>
      </p:sp>
      <p:sp>
        <p:nvSpPr>
          <p:cNvPr id="20" name="Text 18"/>
          <p:cNvSpPr txBox="1"/>
          <p:nvPr/>
        </p:nvSpPr>
        <p:spPr>
          <a:xfrm>
            <a:off x="6720840" y="4864608"/>
            <a:ext cx="4297680" cy="594360"/>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Price years two through six, publish it, and adopt it before the new aircraft is ordered.</a:t>
            </a:r>
            <a:endParaRPr lang="en-US" sz="1300" dirty="0"/>
          </a:p>
        </p:txBody>
      </p:sp>
      <p:sp>
        <p:nvSpPr>
          <p:cNvPr id="21" name="Text 19"/>
          <p:cNvSpPr txBox="1"/>
          <p:nvPr/>
        </p:nvSpPr>
        <p:spPr>
          <a:xfrm>
            <a:off x="777240" y="5742432"/>
            <a:ext cx="10607040" cy="365760"/>
          </a:xfrm>
          <a:prstGeom prst="rect">
            <a:avLst/>
          </a:prstGeom>
          <a:noFill/>
          <a:ln/>
        </p:spPr>
        <p:txBody>
          <a:bodyPr wrap="square" lIns="0" tIns="0" rIns="0" bIns="0" rtlCol="0" anchor="ctr"/>
          <a:lstStyle/>
          <a:p>
            <a:pPr indent="0" marL="0">
              <a:lnSpc>
                <a:spcPct val="120000"/>
              </a:lnSpc>
              <a:buNone/>
            </a:pPr>
            <a:r>
              <a:rPr lang="en-US" sz="1400" dirty="0">
                <a:solidFill>
                  <a:srgbClr val="0E2E35"/>
                </a:solidFill>
                <a:latin typeface="Goudy Old Style" pitchFamily="34" charset="0"/>
                <a:ea typeface="Goudy Old Style" pitchFamily="34" charset="-122"/>
                <a:cs typeface="Goudy Old Style" pitchFamily="34" charset="-120"/>
              </a:rPr>
              <a:t>This is the leg that decides whether we are still flying in year four.</a:t>
            </a:r>
            <a:endParaRPr lang="en-US" sz="1400" dirty="0"/>
          </a:p>
        </p:txBody>
      </p:sp>
      <p:sp>
        <p:nvSpPr>
          <p:cNvPr id="22" name="Text 20"/>
          <p:cNvSpPr txBox="1"/>
          <p:nvPr/>
        </p:nvSpPr>
        <p:spPr>
          <a:xfrm>
            <a:off x="777240" y="6272784"/>
            <a:ext cx="10607040" cy="384048"/>
          </a:xfrm>
          <a:prstGeom prst="rect">
            <a:avLst/>
          </a:prstGeom>
          <a:noFill/>
          <a:ln/>
        </p:spPr>
        <p:txBody>
          <a:bodyPr wrap="square" lIns="0" tIns="0" rIns="0" bIns="0" rtlCol="0" anchor="ctr"/>
          <a:lstStyle/>
          <a:p>
            <a:pPr indent="0" marL="0">
              <a:lnSpc>
                <a:spcPct val="115000"/>
              </a:lnSpc>
              <a:buNone/>
            </a:pPr>
            <a:r>
              <a:rPr lang="en-US" sz="1000" i="1" dirty="0" u="none">
                <a:solidFill>
                  <a:srgbClr val="8A9A9E"/>
                </a:solidFill>
                <a:latin typeface="Goudy Old Style" pitchFamily="34" charset="0"/>
                <a:ea typeface="Goudy Old Style" pitchFamily="34" charset="-122"/>
                <a:cs typeface="Goudy Old Style" pitchFamily="34" charset="-120"/>
              </a:rPr>
              <a:t>Schenectady contract amount, term and council date as reported by The Daily Gazette. Grant terms vary by program and cycle; see the money slide.</a:t>
            </a:r>
            <a:pPr indent="0" marL="0">
              <a:lnSpc>
                <a:spcPct val="115000"/>
              </a:lnSpc>
              <a:buNone/>
            </a:pPr>
            <a:pPr indent="0" marL="0">
              <a:lnSpc>
                <a:spcPct val="115000"/>
              </a:lnSpc>
              <a:buNone/>
            </a:pPr>
            <a:pPr indent="0" marL="0">
              <a:lnSpc>
                <a:spcPct val="115000"/>
              </a:lnSpc>
              <a:buNone/>
            </a:pPr>
            <a:pPr indent="0" marL="0">
              <a:lnSpc>
                <a:spcPct val="115000"/>
              </a:lnSpc>
              <a:buNone/>
            </a:pPr>
            <a:endParaRPr lang="en-US" sz="1000" dirty="0"/>
          </a:p>
        </p:txBody>
      </p:sp>
      <p:sp>
        <p:nvSpPr>
          <p:cNvPr id="23"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0">
    <p:bg>
      <p:bgPr>
        <a:solidFill>
          <a:srgbClr val="0E2E35"/>
        </a:solidFill>
      </p:bgPr>
    </p:bg>
    <p:spTree>
      <p:nvGrpSpPr>
        <p:cNvPr id="1" name=""/>
        <p:cNvGrpSpPr/>
        <p:nvPr/>
      </p:nvGrpSpPr>
      <p:grpSpPr>
        <a:xfrm>
          <a:off x="0" y="0"/>
          <a:ext cx="0" cy="0"/>
          <a:chOff x="0" y="0"/>
          <a:chExt cx="0" cy="0"/>
        </a:xfrm>
      </p:grpSpPr>
      <p:sp>
        <p:nvSpPr>
          <p:cNvPr id="2" name="Shape 0"/>
          <p:cNvSpPr/>
          <p:nvPr/>
        </p:nvSpPr>
        <p:spPr>
          <a:xfrm>
            <a:off x="6473952" y="1252728"/>
            <a:ext cx="4709160" cy="4754880"/>
          </a:xfrm>
          <a:prstGeom prst="rect">
            <a:avLst/>
          </a:prstGeom>
          <a:solidFill>
            <a:srgbClr val="C0562E"/>
          </a:solidFill>
          <a:ln w="12700">
            <a:solidFill>
              <a:srgbClr val="333333"/>
            </a:solidFill>
            <a:prstDash val="solid"/>
          </a:ln>
        </p:spPr>
      </p:sp>
      <p:pic>
        <p:nvPicPr>
          <p:cNvPr id="3" name="Image 0" descr="drone-twilight.jpg">    </p:cNvPr>
          <p:cNvPicPr>
            <a:picLocks noChangeAspect="1"/>
          </p:cNvPicPr>
          <p:nvPr/>
        </p:nvPicPr>
        <p:blipFill>
          <a:blip r:embed="rId1"/>
          <a:srcRect l="0" r="0" t="0" b="0"/>
          <a:stretch/>
        </p:blipFill>
        <p:spPr>
          <a:xfrm>
            <a:off x="6675120" y="1051560"/>
            <a:ext cx="4709160" cy="4754880"/>
          </a:xfrm>
          <a:prstGeom prst="rect">
            <a:avLst/>
          </a:prstGeom>
        </p:spPr>
      </p:pic>
      <p:sp>
        <p:nvSpPr>
          <p:cNvPr id="4" name="Shape 1"/>
          <p:cNvSpPr/>
          <p:nvPr/>
        </p:nvSpPr>
        <p:spPr>
          <a:xfrm>
            <a:off x="777240" y="1847088"/>
            <a:ext cx="91440" cy="475488"/>
          </a:xfrm>
          <a:prstGeom prst="rect">
            <a:avLst/>
          </a:prstGeom>
          <a:solidFill>
            <a:srgbClr val="C0562E"/>
          </a:solidFill>
          <a:ln w="12700">
            <a:solidFill>
              <a:srgbClr val="333333"/>
            </a:solidFill>
            <a:prstDash val="solid"/>
          </a:ln>
        </p:spPr>
      </p:sp>
      <p:sp>
        <p:nvSpPr>
          <p:cNvPr id="5" name="Text 2"/>
          <p:cNvSpPr txBox="1"/>
          <p:nvPr/>
        </p:nvSpPr>
        <p:spPr>
          <a:xfrm>
            <a:off x="1115568" y="1883664"/>
            <a:ext cx="4572000" cy="292608"/>
          </a:xfrm>
          <a:prstGeom prst="rect">
            <a:avLst/>
          </a:prstGeom>
          <a:noFill/>
          <a:ln/>
        </p:spPr>
        <p:txBody>
          <a:bodyPr wrap="square" lIns="0" tIns="0" rIns="0" bIns="0" rtlCol="0" anchor="ctr"/>
          <a:lstStyle/>
          <a:p>
            <a:pPr indent="0" marL="0">
              <a:buNone/>
            </a:pPr>
            <a:r>
              <a:rPr lang="en-US" sz="1200" b="1" spc="240" kern="0" dirty="0">
                <a:solidFill>
                  <a:srgbClr val="E2D3B3"/>
                </a:solidFill>
                <a:latin typeface="Goudy Old Style" pitchFamily="34" charset="0"/>
                <a:ea typeface="Goudy Old Style" pitchFamily="34" charset="-122"/>
                <a:cs typeface="Goudy Old Style" pitchFamily="34" charset="-120"/>
              </a:rPr>
              <a:t>LEG THREE</a:t>
            </a:r>
            <a:endParaRPr lang="en-US" sz="1200" dirty="0"/>
          </a:p>
        </p:txBody>
      </p:sp>
      <p:sp>
        <p:nvSpPr>
          <p:cNvPr id="6" name="Text 3"/>
          <p:cNvSpPr txBox="1"/>
          <p:nvPr/>
        </p:nvSpPr>
        <p:spPr>
          <a:xfrm>
            <a:off x="777240" y="2487168"/>
            <a:ext cx="5349240" cy="1554480"/>
          </a:xfrm>
          <a:prstGeom prst="rect">
            <a:avLst/>
          </a:prstGeom>
          <a:noFill/>
          <a:ln/>
        </p:spPr>
        <p:txBody>
          <a:bodyPr wrap="square" lIns="0" tIns="0" rIns="0" bIns="0" rtlCol="0" anchor="ctr"/>
          <a:lstStyle/>
          <a:p>
            <a:pPr indent="0" marL="0">
              <a:lnSpc>
                <a:spcPct val="105000"/>
              </a:lnSpc>
              <a:buNone/>
            </a:pPr>
            <a:r>
              <a:rPr lang="en-US" sz="3300" b="1" dirty="0">
                <a:solidFill>
                  <a:srgbClr val="FFFFFF"/>
                </a:solidFill>
                <a:latin typeface="Goudy Old Style" pitchFamily="34" charset="0"/>
                <a:ea typeface="Goudy Old Style" pitchFamily="34" charset="-122"/>
                <a:cs typeface="Goudy Old Style" pitchFamily="34" charset="-120"/>
              </a:rPr>
              <a:t>The rules, in writing, first.</a:t>
            </a:r>
            <a:endParaRPr lang="en-US" sz="3300" dirty="0"/>
          </a:p>
        </p:txBody>
      </p:sp>
      <p:sp>
        <p:nvSpPr>
          <p:cNvPr id="7" name="Text 4"/>
          <p:cNvSpPr txBox="1"/>
          <p:nvPr/>
        </p:nvSpPr>
        <p:spPr>
          <a:xfrm>
            <a:off x="777240" y="3950208"/>
            <a:ext cx="5212080" cy="1554480"/>
          </a:xfrm>
          <a:prstGeom prst="rect">
            <a:avLst/>
          </a:prstGeom>
          <a:noFill/>
          <a:ln/>
        </p:spPr>
        <p:txBody>
          <a:bodyPr wrap="square" lIns="0" tIns="0" rIns="0" bIns="0" rtlCol="0" anchor="ctr"/>
          <a:lstStyle/>
          <a:p>
            <a:pPr indent="0" marL="0">
              <a:lnSpc>
                <a:spcPct val="122000"/>
              </a:lnSpc>
              <a:buNone/>
            </a:pPr>
            <a:r>
              <a:rPr lang="en-US" sz="1500" dirty="0">
                <a:solidFill>
                  <a:srgbClr val="C7D6D9"/>
                </a:solidFill>
                <a:latin typeface="Goudy Old Style" pitchFamily="34" charset="0"/>
                <a:ea typeface="Goudy Old Style" pitchFamily="34" charset="-122"/>
                <a:cs typeface="Goudy Old Style" pitchFamily="34" charset="-120"/>
              </a:rPr>
              <a:t>Adopted before the new aircraft flies, not after somebody has to sue to find out what they were.</a:t>
            </a:r>
            <a:endParaRPr lang="en-US" sz="1500" dirty="0"/>
          </a:p>
        </p:txBody>
      </p:sp>
      <p:sp>
        <p:nvSpPr>
          <p:cNvPr id="8"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indent="0" marL="0">
              <a:buNone/>
            </a:pPr>
            <a:r>
              <a:rPr lang="en-US" sz="1200" b="1" spc="240" kern="0" dirty="0">
                <a:solidFill>
                  <a:srgbClr val="2E7D8A"/>
                </a:solidFill>
                <a:latin typeface="Goudy Old Style" pitchFamily="34" charset="0"/>
                <a:ea typeface="Goudy Old Style" pitchFamily="34" charset="-122"/>
                <a:cs typeface="Goudy Old Style" pitchFamily="34" charset="-120"/>
              </a:rPr>
              <a:t>LEG THREE</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indent="0" marL="0">
              <a:buNone/>
            </a:pPr>
            <a:r>
              <a:rPr lang="en-US" sz="3800" b="1" dirty="0">
                <a:solidFill>
                  <a:srgbClr val="0E2E35"/>
                </a:solidFill>
                <a:latin typeface="Goudy Old Style" pitchFamily="34" charset="0"/>
                <a:ea typeface="Goudy Old Style" pitchFamily="34" charset="-122"/>
                <a:cs typeface="Goudy Old Style" pitchFamily="34" charset="-120"/>
              </a:rPr>
              <a:t>Write the rules before it flies.</a:t>
            </a:r>
            <a:endParaRPr lang="en-US" sz="3800" dirty="0"/>
          </a:p>
        </p:txBody>
      </p:sp>
      <p:sp>
        <p:nvSpPr>
          <p:cNvPr id="4" name="Shape 2"/>
          <p:cNvSpPr/>
          <p:nvPr/>
        </p:nvSpPr>
        <p:spPr>
          <a:xfrm>
            <a:off x="777240" y="1965960"/>
            <a:ext cx="5029200" cy="1572768"/>
          </a:xfrm>
          <a:prstGeom prst="roundRect">
            <a:avLst>
              <a:gd name="adj" fmla="val 3488"/>
            </a:avLst>
          </a:prstGeom>
          <a:solidFill>
            <a:srgbClr val="E4EFF0"/>
          </a:solidFill>
          <a:ln w="12700">
            <a:solidFill>
              <a:srgbClr val="E4EFF0"/>
            </a:solidFill>
            <a:prstDash val="solid"/>
          </a:ln>
        </p:spPr>
      </p:sp>
      <p:sp>
        <p:nvSpPr>
          <p:cNvPr id="5" name="Text 3"/>
          <p:cNvSpPr txBox="1"/>
          <p:nvPr/>
        </p:nvSpPr>
        <p:spPr>
          <a:xfrm>
            <a:off x="1143000" y="2167128"/>
            <a:ext cx="4297680" cy="384048"/>
          </a:xfrm>
          <a:prstGeom prst="rect">
            <a:avLst/>
          </a:prstGeom>
          <a:noFill/>
          <a:ln/>
        </p:spPr>
        <p:txBody>
          <a:bodyPr wrap="square" lIns="0" tIns="0" rIns="0" bIns="0" rtlCol="0" anchor="ctr"/>
          <a:lstStyle/>
          <a:p>
            <a:pPr indent="0" marL="0">
              <a:buNone/>
            </a:pPr>
            <a:r>
              <a:rPr lang="en-US" sz="1800" b="1" dirty="0">
                <a:solidFill>
                  <a:srgbClr val="0E2E35"/>
                </a:solidFill>
                <a:latin typeface="Goudy Old Style" pitchFamily="34" charset="0"/>
                <a:ea typeface="Goudy Old Style" pitchFamily="34" charset="-122"/>
                <a:cs typeface="Goudy Old Style" pitchFamily="34" charset="-120"/>
              </a:rPr>
              <a:t>Launch on a call, not on a hunch</a:t>
            </a:r>
            <a:endParaRPr lang="en-US" sz="1800" dirty="0"/>
          </a:p>
        </p:txBody>
      </p:sp>
      <p:sp>
        <p:nvSpPr>
          <p:cNvPr id="6" name="Text 4"/>
          <p:cNvSpPr txBox="1"/>
          <p:nvPr/>
        </p:nvSpPr>
        <p:spPr>
          <a:xfrm>
            <a:off x="1143000" y="2606040"/>
            <a:ext cx="4297680" cy="777240"/>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The aircraft goes up because a call came in. No patrol patterns, no orbiting a neighborhood, no flights looking for something to find.</a:t>
            </a:r>
            <a:endParaRPr lang="en-US" sz="1300" dirty="0"/>
          </a:p>
        </p:txBody>
      </p:sp>
      <p:sp>
        <p:nvSpPr>
          <p:cNvPr id="7" name="Shape 5"/>
          <p:cNvSpPr/>
          <p:nvPr/>
        </p:nvSpPr>
        <p:spPr>
          <a:xfrm>
            <a:off x="6355080" y="1965960"/>
            <a:ext cx="5029200" cy="1572768"/>
          </a:xfrm>
          <a:prstGeom prst="roundRect">
            <a:avLst>
              <a:gd name="adj" fmla="val 3488"/>
            </a:avLst>
          </a:prstGeom>
          <a:solidFill>
            <a:srgbClr val="0E2E35"/>
          </a:solidFill>
          <a:ln w="12700">
            <a:solidFill>
              <a:srgbClr val="0E2E35"/>
            </a:solidFill>
            <a:prstDash val="solid"/>
          </a:ln>
        </p:spPr>
      </p:sp>
      <p:sp>
        <p:nvSpPr>
          <p:cNvPr id="8" name="Text 6"/>
          <p:cNvSpPr txBox="1"/>
          <p:nvPr/>
        </p:nvSpPr>
        <p:spPr>
          <a:xfrm>
            <a:off x="6720840" y="2167128"/>
            <a:ext cx="4297680" cy="384048"/>
          </a:xfrm>
          <a:prstGeom prst="rect">
            <a:avLst/>
          </a:prstGeom>
          <a:noFill/>
          <a:ln/>
        </p:spPr>
        <p:txBody>
          <a:bodyPr wrap="square" lIns="0" tIns="0" rIns="0" bIns="0" rtlCol="0" anchor="ctr"/>
          <a:lstStyle/>
          <a:p>
            <a:pPr indent="0" marL="0">
              <a:buNone/>
            </a:pPr>
            <a:r>
              <a:rPr lang="en-US" sz="1800" b="1" dirty="0">
                <a:solidFill>
                  <a:srgbClr val="E2D3B3"/>
                </a:solidFill>
                <a:latin typeface="Goudy Old Style" pitchFamily="34" charset="0"/>
                <a:ea typeface="Goudy Old Style" pitchFamily="34" charset="-122"/>
                <a:cs typeface="Goudy Old Style" pitchFamily="34" charset="-120"/>
              </a:rPr>
              <a:t>A retention clock in writing</a:t>
            </a:r>
            <a:endParaRPr lang="en-US" sz="1800" dirty="0"/>
          </a:p>
        </p:txBody>
      </p:sp>
      <p:sp>
        <p:nvSpPr>
          <p:cNvPr id="9" name="Text 7"/>
          <p:cNvSpPr txBox="1"/>
          <p:nvPr/>
        </p:nvSpPr>
        <p:spPr>
          <a:xfrm>
            <a:off x="6720840" y="2606040"/>
            <a:ext cx="4297680" cy="777240"/>
          </a:xfrm>
          <a:prstGeom prst="rect">
            <a:avLst/>
          </a:prstGeom>
          <a:noFill/>
          <a:ln/>
        </p:spPr>
        <p:txBody>
          <a:bodyPr wrap="square" lIns="0" tIns="0" rIns="0" bIns="0" rtlCol="0" anchor="ctr"/>
          <a:lstStyle/>
          <a:p>
            <a:pPr indent="0" marL="0">
              <a:lnSpc>
                <a:spcPct val="115000"/>
              </a:lnSpc>
              <a:buNone/>
            </a:pPr>
            <a:r>
              <a:rPr lang="en-US" sz="1300" dirty="0">
                <a:solidFill>
                  <a:srgbClr val="C7D6D9"/>
                </a:solidFill>
                <a:latin typeface="Goudy Old Style" pitchFamily="34" charset="0"/>
                <a:ea typeface="Goudy Old Style" pitchFamily="34" charset="-122"/>
                <a:cs typeface="Goudy Old Style" pitchFamily="34" charset="-120"/>
              </a:rPr>
              <a:t>Footage that is not evidence gets deleted on a stated schedule, and the schedule is published rather than left to the vendor's default.</a:t>
            </a:r>
            <a:endParaRPr lang="en-US" sz="1300" dirty="0"/>
          </a:p>
        </p:txBody>
      </p:sp>
      <p:sp>
        <p:nvSpPr>
          <p:cNvPr id="10" name="Shape 8"/>
          <p:cNvSpPr/>
          <p:nvPr/>
        </p:nvSpPr>
        <p:spPr>
          <a:xfrm>
            <a:off x="777240" y="3749040"/>
            <a:ext cx="5029200" cy="1572768"/>
          </a:xfrm>
          <a:prstGeom prst="roundRect">
            <a:avLst>
              <a:gd name="adj" fmla="val 3488"/>
            </a:avLst>
          </a:prstGeom>
          <a:solidFill>
            <a:srgbClr val="E4EFF0"/>
          </a:solidFill>
          <a:ln w="12700">
            <a:solidFill>
              <a:srgbClr val="E4EFF0"/>
            </a:solidFill>
            <a:prstDash val="solid"/>
          </a:ln>
        </p:spPr>
      </p:sp>
      <p:sp>
        <p:nvSpPr>
          <p:cNvPr id="11" name="Text 9"/>
          <p:cNvSpPr txBox="1"/>
          <p:nvPr/>
        </p:nvSpPr>
        <p:spPr>
          <a:xfrm>
            <a:off x="1143000" y="3950208"/>
            <a:ext cx="4297680" cy="384048"/>
          </a:xfrm>
          <a:prstGeom prst="rect">
            <a:avLst/>
          </a:prstGeom>
          <a:noFill/>
          <a:ln/>
        </p:spPr>
        <p:txBody>
          <a:bodyPr wrap="square" lIns="0" tIns="0" rIns="0" bIns="0" rtlCol="0" anchor="ctr"/>
          <a:lstStyle/>
          <a:p>
            <a:pPr indent="0" marL="0">
              <a:buNone/>
            </a:pPr>
            <a:r>
              <a:rPr lang="en-US" sz="1800" b="1" dirty="0">
                <a:solidFill>
                  <a:srgbClr val="0E2E35"/>
                </a:solidFill>
                <a:latin typeface="Goudy Old Style" pitchFamily="34" charset="0"/>
                <a:ea typeface="Goudy Old Style" pitchFamily="34" charset="-122"/>
                <a:cs typeface="Goudy Old Style" pitchFamily="34" charset="-120"/>
              </a:rPr>
              <a:t>Say who else can see it</a:t>
            </a:r>
            <a:endParaRPr lang="en-US" sz="1800" dirty="0"/>
          </a:p>
        </p:txBody>
      </p:sp>
      <p:sp>
        <p:nvSpPr>
          <p:cNvPr id="12" name="Text 10"/>
          <p:cNvSpPr txBox="1"/>
          <p:nvPr/>
        </p:nvSpPr>
        <p:spPr>
          <a:xfrm>
            <a:off x="1143000" y="4389120"/>
            <a:ext cx="4297680" cy="777240"/>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Name every agency and every vendor the data touches. The Police Department flies it, so the list starts with one department.</a:t>
            </a:r>
            <a:endParaRPr lang="en-US" sz="1300" dirty="0"/>
          </a:p>
        </p:txBody>
      </p:sp>
      <p:sp>
        <p:nvSpPr>
          <p:cNvPr id="13" name="Shape 11"/>
          <p:cNvSpPr/>
          <p:nvPr/>
        </p:nvSpPr>
        <p:spPr>
          <a:xfrm>
            <a:off x="6355080" y="3749040"/>
            <a:ext cx="5029200" cy="1572768"/>
          </a:xfrm>
          <a:prstGeom prst="roundRect">
            <a:avLst>
              <a:gd name="adj" fmla="val 3488"/>
            </a:avLst>
          </a:prstGeom>
          <a:solidFill>
            <a:srgbClr val="0E2E35"/>
          </a:solidFill>
          <a:ln w="12700">
            <a:solidFill>
              <a:srgbClr val="0E2E35"/>
            </a:solidFill>
            <a:prstDash val="solid"/>
          </a:ln>
        </p:spPr>
      </p:sp>
      <p:sp>
        <p:nvSpPr>
          <p:cNvPr id="14" name="Text 12"/>
          <p:cNvSpPr txBox="1"/>
          <p:nvPr/>
        </p:nvSpPr>
        <p:spPr>
          <a:xfrm>
            <a:off x="6720840" y="3950208"/>
            <a:ext cx="4297680" cy="384048"/>
          </a:xfrm>
          <a:prstGeom prst="rect">
            <a:avLst/>
          </a:prstGeom>
          <a:noFill/>
          <a:ln/>
        </p:spPr>
        <p:txBody>
          <a:bodyPr wrap="square" lIns="0" tIns="0" rIns="0" bIns="0" rtlCol="0" anchor="ctr"/>
          <a:lstStyle/>
          <a:p>
            <a:pPr indent="0" marL="0">
              <a:buNone/>
            </a:pPr>
            <a:r>
              <a:rPr lang="en-US" sz="1800" b="1" dirty="0">
                <a:solidFill>
                  <a:srgbClr val="E2D3B3"/>
                </a:solidFill>
                <a:latin typeface="Goudy Old Style" pitchFamily="34" charset="0"/>
                <a:ea typeface="Goudy Old Style" pitchFamily="34" charset="-122"/>
                <a:cs typeface="Goudy Old Style" pitchFamily="34" charset="-120"/>
              </a:rPr>
              <a:t>Report it the way big cities must</a:t>
            </a:r>
            <a:endParaRPr lang="en-US" sz="1800" dirty="0"/>
          </a:p>
        </p:txBody>
      </p:sp>
      <p:sp>
        <p:nvSpPr>
          <p:cNvPr id="15" name="Text 13"/>
          <p:cNvSpPr txBox="1"/>
          <p:nvPr/>
        </p:nvSpPr>
        <p:spPr>
          <a:xfrm>
            <a:off x="6720840" y="4389120"/>
            <a:ext cx="4297680" cy="777240"/>
          </a:xfrm>
          <a:prstGeom prst="rect">
            <a:avLst/>
          </a:prstGeom>
          <a:noFill/>
          <a:ln/>
        </p:spPr>
        <p:txBody>
          <a:bodyPr wrap="square" lIns="0" tIns="0" rIns="0" bIns="0" rtlCol="0" anchor="ctr"/>
          <a:lstStyle/>
          <a:p>
            <a:pPr indent="0" marL="0">
              <a:lnSpc>
                <a:spcPct val="115000"/>
              </a:lnSpc>
              <a:buNone/>
            </a:pPr>
            <a:r>
              <a:rPr lang="en-US" sz="1300" dirty="0">
                <a:solidFill>
                  <a:srgbClr val="C7D6D9"/>
                </a:solidFill>
                <a:latin typeface="Goudy Old Style" pitchFamily="34" charset="0"/>
                <a:ea typeface="Goudy Old Style" pitchFamily="34" charset="-122"/>
                <a:cs typeface="Goudy Old Style" pitchFamily="34" charset="-120"/>
              </a:rPr>
              <a:t>Every flight, why it launched, what it assisted, what it swept up incidentally, and what it cost. Published, not filed.</a:t>
            </a:r>
            <a:endParaRPr lang="en-US" sz="1300" dirty="0"/>
          </a:p>
        </p:txBody>
      </p:sp>
      <p:sp>
        <p:nvSpPr>
          <p:cNvPr id="16" name="Text 14"/>
          <p:cNvSpPr txBox="1"/>
          <p:nvPr/>
        </p:nvSpPr>
        <p:spPr>
          <a:xfrm>
            <a:off x="777240" y="5577840"/>
            <a:ext cx="10607040" cy="548640"/>
          </a:xfrm>
          <a:prstGeom prst="rect">
            <a:avLst/>
          </a:prstGeom>
          <a:noFill/>
          <a:ln/>
        </p:spPr>
        <p:txBody>
          <a:bodyPr wrap="square" lIns="0" tIns="0" rIns="0" bIns="0" rtlCol="0" anchor="ctr"/>
          <a:lstStyle/>
          <a:p>
            <a:pPr indent="0" marL="0">
              <a:lnSpc>
                <a:spcPct val="120000"/>
              </a:lnSpc>
              <a:buNone/>
            </a:pPr>
            <a:r>
              <a:rPr lang="en-US" sz="1400" dirty="0">
                <a:solidFill>
                  <a:srgbClr val="0E2E35"/>
                </a:solidFill>
                <a:latin typeface="Goudy Old Style" pitchFamily="34" charset="0"/>
                <a:ea typeface="Goudy Old Style" pitchFamily="34" charset="-122"/>
                <a:cs typeface="Goudy Old Style" pitchFamily="34" charset="-120"/>
              </a:rPr>
              <a:t>None of this is exotic. The last card is the report the Legislature already requires of police in cities and counties over 150,000. We would adopt it by choice in a city of about 53,000 because it is the right way to run the thing.</a:t>
            </a:r>
            <a:endParaRPr lang="en-US" sz="1400" dirty="0"/>
          </a:p>
        </p:txBody>
      </p:sp>
      <p:sp>
        <p:nvSpPr>
          <p:cNvPr id="17"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2">
    <p:bg>
      <p:bgPr>
        <a:solidFill>
          <a:srgbClr val="EFF2F2"/>
        </a:solidFill>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indent="0" marL="0">
              <a:buNone/>
            </a:pPr>
            <a:r>
              <a:rPr lang="en-US" sz="1200" b="1" spc="240" kern="0" dirty="0">
                <a:solidFill>
                  <a:srgbClr val="2E7D8A"/>
                </a:solidFill>
                <a:latin typeface="Goudy Old Style" pitchFamily="34" charset="0"/>
                <a:ea typeface="Goudy Old Style" pitchFamily="34" charset="-122"/>
                <a:cs typeface="Goudy Old Style" pitchFamily="34" charset="-120"/>
              </a:rPr>
              <a:t>HOW FAR I WOULD GO</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indent="0" marL="0">
              <a:buNone/>
            </a:pPr>
            <a:r>
              <a:rPr lang="en-US" sz="3800" b="1" dirty="0">
                <a:solidFill>
                  <a:srgbClr val="0E2E35"/>
                </a:solidFill>
                <a:latin typeface="Goudy Old Style" pitchFamily="34" charset="0"/>
                <a:ea typeface="Goudy Old Style" pitchFamily="34" charset="-122"/>
                <a:cs typeface="Goudy Old Style" pitchFamily="34" charset="-120"/>
              </a:rPr>
              <a:t>Publish the flight log, not the video.</a:t>
            </a:r>
            <a:endParaRPr lang="en-US" sz="3800" dirty="0"/>
          </a:p>
        </p:txBody>
      </p:sp>
      <p:sp>
        <p:nvSpPr>
          <p:cNvPr id="4" name="Text 2"/>
          <p:cNvSpPr txBox="1"/>
          <p:nvPr/>
        </p:nvSpPr>
        <p:spPr>
          <a:xfrm>
            <a:off x="777240" y="1965960"/>
            <a:ext cx="10515600" cy="502920"/>
          </a:xfrm>
          <a:prstGeom prst="rect">
            <a:avLst/>
          </a:prstGeom>
          <a:noFill/>
          <a:ln/>
        </p:spPr>
        <p:txBody>
          <a:bodyPr wrap="square" lIns="0" tIns="0" rIns="0" bIns="0" rtlCol="0" anchor="ctr"/>
          <a:lstStyle/>
          <a:p>
            <a:pPr indent="0" marL="0">
              <a:lnSpc>
                <a:spcPct val="115000"/>
              </a:lnSpc>
              <a:buNone/>
            </a:pPr>
            <a:r>
              <a:rPr lang="en-US" sz="1700" dirty="0">
                <a:solidFill>
                  <a:srgbClr val="5E7176"/>
                </a:solidFill>
                <a:latin typeface="Goudy Old Style" pitchFamily="34" charset="0"/>
                <a:ea typeface="Goudy Old Style" pitchFamily="34" charset="-122"/>
                <a:cs typeface="Goudy Old Style" pitchFamily="34" charset="-120"/>
              </a:rPr>
              <a:t>Two cities already let anyone open this without filing a request. Both are worth copying. One thing is not.</a:t>
            </a:r>
            <a:endParaRPr lang="en-US" sz="1700" dirty="0"/>
          </a:p>
        </p:txBody>
      </p:sp>
      <p:sp>
        <p:nvSpPr>
          <p:cNvPr id="5" name="Shape 3"/>
          <p:cNvSpPr/>
          <p:nvPr/>
        </p:nvSpPr>
        <p:spPr>
          <a:xfrm>
            <a:off x="777240" y="2651760"/>
            <a:ext cx="3319272" cy="2697480"/>
          </a:xfrm>
          <a:prstGeom prst="roundRect">
            <a:avLst>
              <a:gd name="adj" fmla="val 2034"/>
            </a:avLst>
          </a:prstGeom>
          <a:solidFill>
            <a:srgbClr val="E4EFF0"/>
          </a:solidFill>
          <a:ln w="12700">
            <a:solidFill>
              <a:srgbClr val="E4EFF0"/>
            </a:solidFill>
            <a:prstDash val="solid"/>
          </a:ln>
        </p:spPr>
      </p:sp>
      <p:sp>
        <p:nvSpPr>
          <p:cNvPr id="6" name="Shape 4"/>
          <p:cNvSpPr/>
          <p:nvPr/>
        </p:nvSpPr>
        <p:spPr>
          <a:xfrm>
            <a:off x="777240" y="2651760"/>
            <a:ext cx="3319272" cy="91440"/>
          </a:xfrm>
          <a:prstGeom prst="rect">
            <a:avLst/>
          </a:prstGeom>
          <a:solidFill>
            <a:srgbClr val="2E7D8A"/>
          </a:solidFill>
          <a:ln w="12700">
            <a:solidFill>
              <a:srgbClr val="2E7D8A"/>
            </a:solidFill>
            <a:prstDash val="solid"/>
          </a:ln>
        </p:spPr>
      </p:sp>
      <p:sp>
        <p:nvSpPr>
          <p:cNvPr id="7" name="Text 5"/>
          <p:cNvSpPr txBox="1"/>
          <p:nvPr/>
        </p:nvSpPr>
        <p:spPr>
          <a:xfrm>
            <a:off x="1078992" y="2926080"/>
            <a:ext cx="2743200" cy="658368"/>
          </a:xfrm>
          <a:prstGeom prst="rect">
            <a:avLst/>
          </a:prstGeom>
          <a:noFill/>
          <a:ln/>
        </p:spPr>
        <p:txBody>
          <a:bodyPr wrap="square" lIns="0" tIns="0" rIns="0" bIns="0" rtlCol="0" anchor="ctr"/>
          <a:lstStyle/>
          <a:p>
            <a:pPr indent="0" marL="0">
              <a:buNone/>
            </a:pPr>
            <a:r>
              <a:rPr lang="en-US" sz="1800" b="1" dirty="0">
                <a:solidFill>
                  <a:srgbClr val="0E2E35"/>
                </a:solidFill>
                <a:latin typeface="Goudy Old Style" pitchFamily="34" charset="0"/>
                <a:ea typeface="Goudy Old Style" pitchFamily="34" charset="-122"/>
                <a:cs typeface="Goudy Old Style" pitchFamily="34" charset="-120"/>
              </a:rPr>
              <a:t>Lewisville, Texas</a:t>
            </a:r>
            <a:endParaRPr lang="en-US" sz="1800" dirty="0"/>
          </a:p>
        </p:txBody>
      </p:sp>
      <p:sp>
        <p:nvSpPr>
          <p:cNvPr id="8" name="Text 6"/>
          <p:cNvSpPr txBox="1"/>
          <p:nvPr/>
        </p:nvSpPr>
        <p:spPr>
          <a:xfrm>
            <a:off x="1078992" y="3639312"/>
            <a:ext cx="2743200" cy="1572768"/>
          </a:xfrm>
          <a:prstGeom prst="rect">
            <a:avLst/>
          </a:prstGeom>
          <a:noFill/>
          <a:ln/>
        </p:spPr>
        <p:txBody>
          <a:bodyPr wrap="square" lIns="0" tIns="0" rIns="0" bIns="0" rtlCol="0" anchor="ctr"/>
          <a:lstStyle/>
          <a:p>
            <a:pPr indent="0" marL="0">
              <a:lnSpc>
                <a:spcPct val="118000"/>
              </a:lnSpc>
              <a:buNone/>
            </a:pPr>
            <a:r>
              <a:rPr lang="en-US" sz="1250" dirty="0">
                <a:solidFill>
                  <a:srgbClr val="5E7176"/>
                </a:solidFill>
                <a:latin typeface="Goudy Old Style" pitchFamily="34" charset="0"/>
                <a:ea typeface="Goudy Old Style" pitchFamily="34" charset="-122"/>
                <a:cs typeface="Goudy Old Style" pitchFamily="34" charset="-120"/>
              </a:rPr>
              <a:t>A public dashboard that updates on a short delay while flights are up. Map pins are randomized on purpose, so it never publishes the caller's address.</a:t>
            </a:r>
            <a:endParaRPr lang="en-US" sz="1250" dirty="0"/>
          </a:p>
        </p:txBody>
      </p:sp>
      <p:sp>
        <p:nvSpPr>
          <p:cNvPr id="9" name="Shape 7"/>
          <p:cNvSpPr/>
          <p:nvPr/>
        </p:nvSpPr>
        <p:spPr>
          <a:xfrm>
            <a:off x="4416552" y="2651760"/>
            <a:ext cx="3319272" cy="2697480"/>
          </a:xfrm>
          <a:prstGeom prst="roundRect">
            <a:avLst>
              <a:gd name="adj" fmla="val 2034"/>
            </a:avLst>
          </a:prstGeom>
          <a:solidFill>
            <a:srgbClr val="F7EFDF"/>
          </a:solidFill>
          <a:ln w="12700">
            <a:solidFill>
              <a:srgbClr val="F7EFDF"/>
            </a:solidFill>
            <a:prstDash val="solid"/>
          </a:ln>
        </p:spPr>
      </p:sp>
      <p:sp>
        <p:nvSpPr>
          <p:cNvPr id="10" name="Shape 8"/>
          <p:cNvSpPr/>
          <p:nvPr/>
        </p:nvSpPr>
        <p:spPr>
          <a:xfrm>
            <a:off x="4416552" y="2651760"/>
            <a:ext cx="3319272" cy="91440"/>
          </a:xfrm>
          <a:prstGeom prst="rect">
            <a:avLst/>
          </a:prstGeom>
          <a:solidFill>
            <a:srgbClr val="C08A2E"/>
          </a:solidFill>
          <a:ln w="12700">
            <a:solidFill>
              <a:srgbClr val="C08A2E"/>
            </a:solidFill>
            <a:prstDash val="solid"/>
          </a:ln>
        </p:spPr>
      </p:sp>
      <p:sp>
        <p:nvSpPr>
          <p:cNvPr id="11" name="Text 9"/>
          <p:cNvSpPr txBox="1"/>
          <p:nvPr/>
        </p:nvSpPr>
        <p:spPr>
          <a:xfrm>
            <a:off x="4718304" y="2926080"/>
            <a:ext cx="2743200" cy="658368"/>
          </a:xfrm>
          <a:prstGeom prst="rect">
            <a:avLst/>
          </a:prstGeom>
          <a:noFill/>
          <a:ln/>
        </p:spPr>
        <p:txBody>
          <a:bodyPr wrap="square" lIns="0" tIns="0" rIns="0" bIns="0" rtlCol="0" anchor="ctr"/>
          <a:lstStyle/>
          <a:p>
            <a:pPr indent="0" marL="0">
              <a:buNone/>
            </a:pPr>
            <a:r>
              <a:rPr lang="en-US" sz="1800" b="1" dirty="0">
                <a:solidFill>
                  <a:srgbClr val="0E2E35"/>
                </a:solidFill>
                <a:latin typeface="Goudy Old Style" pitchFamily="34" charset="0"/>
                <a:ea typeface="Goudy Old Style" pitchFamily="34" charset="-122"/>
                <a:cs typeface="Goudy Old Style" pitchFamily="34" charset="-120"/>
              </a:rPr>
              <a:t>Chula Vista</a:t>
            </a:r>
            <a:endParaRPr lang="en-US" sz="1800" dirty="0"/>
          </a:p>
        </p:txBody>
      </p:sp>
      <p:sp>
        <p:nvSpPr>
          <p:cNvPr id="12" name="Text 10"/>
          <p:cNvSpPr txBox="1"/>
          <p:nvPr/>
        </p:nvSpPr>
        <p:spPr>
          <a:xfrm>
            <a:off x="4718304" y="3639312"/>
            <a:ext cx="2743200" cy="1572768"/>
          </a:xfrm>
          <a:prstGeom prst="rect">
            <a:avLst/>
          </a:prstGeom>
          <a:noFill/>
          <a:ln/>
        </p:spPr>
        <p:txBody>
          <a:bodyPr wrap="square" lIns="0" tIns="0" rIns="0" bIns="0" rtlCol="0" anchor="ctr"/>
          <a:lstStyle/>
          <a:p>
            <a:pPr indent="0" marL="0">
              <a:lnSpc>
                <a:spcPct val="118000"/>
              </a:lnSpc>
              <a:buNone/>
            </a:pPr>
            <a:r>
              <a:rPr lang="en-US" sz="1250" dirty="0">
                <a:solidFill>
                  <a:srgbClr val="5E7176"/>
                </a:solidFill>
                <a:latin typeface="Goudy Old Style" pitchFamily="34" charset="0"/>
                <a:ea typeface="Goudy Old Style" pitchFamily="34" charset="-122"/>
                <a:cs typeface="Goudy Old Style" pitchFamily="34" charset="-120"/>
              </a:rPr>
              <a:t>Every flight afterward: date, time, case number, block address, call type and the path on a map, archived back years.</a:t>
            </a:r>
            <a:endParaRPr lang="en-US" sz="1250" dirty="0"/>
          </a:p>
        </p:txBody>
      </p:sp>
      <p:sp>
        <p:nvSpPr>
          <p:cNvPr id="13" name="Shape 11"/>
          <p:cNvSpPr/>
          <p:nvPr/>
        </p:nvSpPr>
        <p:spPr>
          <a:xfrm>
            <a:off x="8055864" y="2651760"/>
            <a:ext cx="3319272" cy="2697480"/>
          </a:xfrm>
          <a:prstGeom prst="roundRect">
            <a:avLst>
              <a:gd name="adj" fmla="val 2034"/>
            </a:avLst>
          </a:prstGeom>
          <a:solidFill>
            <a:srgbClr val="FAEBE3"/>
          </a:solidFill>
          <a:ln w="12700">
            <a:solidFill>
              <a:srgbClr val="FAEBE3"/>
            </a:solidFill>
            <a:prstDash val="solid"/>
          </a:ln>
        </p:spPr>
      </p:sp>
      <p:sp>
        <p:nvSpPr>
          <p:cNvPr id="14" name="Shape 12"/>
          <p:cNvSpPr/>
          <p:nvPr/>
        </p:nvSpPr>
        <p:spPr>
          <a:xfrm>
            <a:off x="8055864" y="2651760"/>
            <a:ext cx="3319272" cy="91440"/>
          </a:xfrm>
          <a:prstGeom prst="rect">
            <a:avLst/>
          </a:prstGeom>
          <a:solidFill>
            <a:srgbClr val="C0562E"/>
          </a:solidFill>
          <a:ln w="12700">
            <a:solidFill>
              <a:srgbClr val="C0562E"/>
            </a:solidFill>
            <a:prstDash val="solid"/>
          </a:ln>
        </p:spPr>
      </p:sp>
      <p:sp>
        <p:nvSpPr>
          <p:cNvPr id="15" name="Text 13"/>
          <p:cNvSpPr txBox="1"/>
          <p:nvPr/>
        </p:nvSpPr>
        <p:spPr>
          <a:xfrm>
            <a:off x="8357616" y="2926080"/>
            <a:ext cx="2743200" cy="658368"/>
          </a:xfrm>
          <a:prstGeom prst="rect">
            <a:avLst/>
          </a:prstGeom>
          <a:noFill/>
          <a:ln/>
        </p:spPr>
        <p:txBody>
          <a:bodyPr wrap="square" lIns="0" tIns="0" rIns="0" bIns="0" rtlCol="0" anchor="ctr"/>
          <a:lstStyle/>
          <a:p>
            <a:pPr indent="0" marL="0">
              <a:buNone/>
            </a:pPr>
            <a:r>
              <a:rPr lang="en-US" sz="1800" b="1" dirty="0">
                <a:solidFill>
                  <a:srgbClr val="0E2E35"/>
                </a:solidFill>
                <a:latin typeface="Goudy Old Style" pitchFamily="34" charset="0"/>
                <a:ea typeface="Goudy Old Style" pitchFamily="34" charset="-122"/>
                <a:cs typeface="Goudy Old Style" pitchFamily="34" charset="-120"/>
              </a:rPr>
              <a:t>What we do not copy</a:t>
            </a:r>
            <a:endParaRPr lang="en-US" sz="1800" dirty="0"/>
          </a:p>
        </p:txBody>
      </p:sp>
      <p:sp>
        <p:nvSpPr>
          <p:cNvPr id="16" name="Text 14"/>
          <p:cNvSpPr txBox="1"/>
          <p:nvPr/>
        </p:nvSpPr>
        <p:spPr>
          <a:xfrm>
            <a:off x="8357616" y="3639312"/>
            <a:ext cx="2743200" cy="1572768"/>
          </a:xfrm>
          <a:prstGeom prst="rect">
            <a:avLst/>
          </a:prstGeom>
          <a:noFill/>
          <a:ln/>
        </p:spPr>
        <p:txBody>
          <a:bodyPr wrap="square" lIns="0" tIns="0" rIns="0" bIns="0" rtlCol="0" anchor="ctr"/>
          <a:lstStyle/>
          <a:p>
            <a:pPr indent="0" marL="0">
              <a:lnSpc>
                <a:spcPct val="118000"/>
              </a:lnSpc>
              <a:buNone/>
            </a:pPr>
            <a:r>
              <a:rPr lang="en-US" sz="1250" dirty="0">
                <a:solidFill>
                  <a:srgbClr val="5E7176"/>
                </a:solidFill>
                <a:latin typeface="Goudy Old Style" pitchFamily="34" charset="0"/>
                <a:ea typeface="Goudy Old Style" pitchFamily="34" charset="-122"/>
                <a:cs typeface="Goudy Old Style" pitchFamily="34" charset="-120"/>
              </a:rPr>
              <a:t>Live video to the public. It broadcasts a stranger's worst afternoon and it is one bad link away from something worse.</a:t>
            </a:r>
            <a:endParaRPr lang="en-US" sz="1250" dirty="0"/>
          </a:p>
        </p:txBody>
      </p:sp>
      <p:sp>
        <p:nvSpPr>
          <p:cNvPr id="17" name="Text 15"/>
          <p:cNvSpPr txBox="1"/>
          <p:nvPr/>
        </p:nvSpPr>
        <p:spPr>
          <a:xfrm>
            <a:off x="777240" y="5532120"/>
            <a:ext cx="10607040" cy="365760"/>
          </a:xfrm>
          <a:prstGeom prst="rect">
            <a:avLst/>
          </a:prstGeom>
          <a:noFill/>
          <a:ln/>
        </p:spPr>
        <p:txBody>
          <a:bodyPr wrap="square" lIns="0" tIns="0" rIns="0" bIns="0" rtlCol="0" anchor="ctr"/>
          <a:lstStyle/>
          <a:p>
            <a:pPr indent="0" marL="0">
              <a:buNone/>
            </a:pPr>
            <a:r>
              <a:rPr lang="en-US" sz="1400" dirty="0">
                <a:solidFill>
                  <a:srgbClr val="0E2E35"/>
                </a:solidFill>
                <a:latin typeface="Goudy Old Style" pitchFamily="34" charset="0"/>
                <a:ea typeface="Goudy Old Style" pitchFamily="34" charset="-122"/>
                <a:cs typeface="Goudy Old Style" pitchFamily="34" charset="-120"/>
              </a:rPr>
              <a:t>The vendors already collect this data. Publishing it is a policy decision, not a purchase.</a:t>
            </a:r>
            <a:endParaRPr lang="en-US" sz="1400" dirty="0"/>
          </a:p>
        </p:txBody>
      </p:sp>
      <p:sp>
        <p:nvSpPr>
          <p:cNvPr id="18" name="Text 16"/>
          <p:cNvSpPr txBox="1"/>
          <p:nvPr/>
        </p:nvSpPr>
        <p:spPr>
          <a:xfrm>
            <a:off x="777240" y="6053328"/>
            <a:ext cx="10607040" cy="384048"/>
          </a:xfrm>
          <a:prstGeom prst="rect">
            <a:avLst/>
          </a:prstGeom>
          <a:noFill/>
          <a:ln/>
        </p:spPr>
        <p:txBody>
          <a:bodyPr wrap="square" lIns="0" tIns="0" rIns="0" bIns="0" rtlCol="0" anchor="ctr"/>
          <a:lstStyle/>
          <a:p>
            <a:pPr indent="0" marL="0">
              <a:lnSpc>
                <a:spcPct val="115000"/>
              </a:lnSpc>
              <a:buNone/>
            </a:pPr>
            <a:r>
              <a:rPr lang="en-US" sz="1000" i="1" dirty="0">
                <a:solidFill>
                  <a:srgbClr val="8A9A9E"/>
                </a:solidFill>
                <a:latin typeface="Goudy Old Style" pitchFamily="34" charset="0"/>
                <a:ea typeface="Goudy Old Style" pitchFamily="34" charset="-122"/>
                <a:cs typeface="Goudy Old Style" pitchFamily="34" charset="-120"/>
              </a:rPr>
              <a:t>Dashboards operated by the </a:t>
            </a:r>
            <a:pPr indent="0" marL="0">
              <a:lnSpc>
                <a:spcPct val="115000"/>
              </a:lnSpc>
              <a:buNone/>
            </a:pPr>
            <a:r>
              <a:rPr lang="en-US" sz="1000" i="1" u="sng" dirty="0">
                <a:solidFill>
                  <a:srgbClr val="C0562E"/>
                </a:solidFill>
                <a:latin typeface="Goudy Old Style" pitchFamily="34" charset="0"/>
                <a:ea typeface="Goudy Old Style" pitchFamily="34" charset="-122"/>
                <a:cs typeface="Goudy Old Style" pitchFamily="34" charset="-120"/>
                <a:hlinkClick r:id="rId1" invalidUrl="" action="" tgtFrame="" tooltip="" history="1" highlightClick="0" endSnd="0">
                  <a:extLst>
                    <a:ext uri="{A12FA001-AC4F-418D-AE19-62706E023703}">
                      <ahyp:hlinkClr xmlns:ahyp="http://schemas.microsoft.com/office/drawing/2018/hyperlinkcolor" val="tx"/>
                    </a:ext>
                  </a:extLst>
                </a:hlinkClick>
              </a:rPr>
              <a:t>Lewisville Police Department</a:t>
            </a:r>
            <a:pPr indent="0" marL="0">
              <a:lnSpc>
                <a:spcPct val="115000"/>
              </a:lnSpc>
              <a:buNone/>
            </a:pPr>
            <a:r>
              <a:rPr lang="en-US" sz="1000" i="1" dirty="0">
                <a:solidFill>
                  <a:srgbClr val="8A9A9E"/>
                </a:solidFill>
                <a:latin typeface="Goudy Old Style" pitchFamily="34" charset="0"/>
                <a:ea typeface="Goudy Old Style" pitchFamily="34" charset="-122"/>
                <a:cs typeface="Goudy Old Style" pitchFamily="34" charset="-120"/>
              </a:rPr>
              <a:t> and the </a:t>
            </a:r>
            <a:pPr indent="0" marL="0">
              <a:lnSpc>
                <a:spcPct val="115000"/>
              </a:lnSpc>
              <a:buNone/>
            </a:pPr>
            <a:r>
              <a:rPr lang="en-US" sz="1000" i="1" u="sng" dirty="0">
                <a:solidFill>
                  <a:srgbClr val="C0562E"/>
                </a:solidFill>
                <a:latin typeface="Goudy Old Style" pitchFamily="34" charset="0"/>
                <a:ea typeface="Goudy Old Style" pitchFamily="34" charset="-122"/>
                <a:cs typeface="Goudy Old Style" pitchFamily="34" charset="-120"/>
                <a:hlinkClick r:id="rId2" invalidUrl="" action="" tgtFrame="" tooltip="" history="1" highlightClick="0" endSnd="0">
                  <a:extLst>
                    <a:ext uri="{A12FA001-AC4F-418D-AE19-62706E023703}">
                      <ahyp:hlinkClr xmlns:ahyp="http://schemas.microsoft.com/office/drawing/2018/hyperlinkcolor" val="tx"/>
                    </a:ext>
                  </a:extLst>
                </a:hlinkClick>
              </a:rPr>
              <a:t>Chula Vista Police Department</a:t>
            </a:r>
            <a:pPr indent="0" marL="0">
              <a:lnSpc>
                <a:spcPct val="115000"/>
              </a:lnSpc>
              <a:buNone/>
            </a:pPr>
            <a:r>
              <a:rPr lang="en-US" sz="1000" i="1" dirty="0">
                <a:solidFill>
                  <a:srgbClr val="8A9A9E"/>
                </a:solidFill>
                <a:latin typeface="Goudy Old Style" pitchFamily="34" charset="0"/>
                <a:ea typeface="Goudy Old Style" pitchFamily="34" charset="-122"/>
                <a:cs typeface="Goudy Old Style" pitchFamily="34" charset="-120"/>
              </a:rPr>
              <a:t>. On the third card: in June 2026 researchers found five San Francisco Police drone feeds, color and thermal, on the open internet behind a passwordless sharing link for six months, with thousands of GPS coordinates and the pilots' names, </a:t>
            </a:r>
            <a:pPr indent="0" marL="0">
              <a:lnSpc>
                <a:spcPct val="115000"/>
              </a:lnSpc>
              <a:buNone/>
            </a:pPr>
            <a:r>
              <a:rPr lang="en-US" sz="1000" i="1" u="sng" dirty="0">
                <a:solidFill>
                  <a:srgbClr val="C0562E"/>
                </a:solidFill>
                <a:latin typeface="Goudy Old Style" pitchFamily="34" charset="0"/>
                <a:ea typeface="Goudy Old Style" pitchFamily="34" charset="-122"/>
                <a:cs typeface="Goudy Old Style" pitchFamily="34" charset="-120"/>
                <a:hlinkClick r:id="rId3" invalidUrl="" action="" tgtFrame="" tooltip="" history="1" highlightClick="0" endSnd="0">
                  <a:extLst>
                    <a:ext uri="{A12FA001-AC4F-418D-AE19-62706E023703}">
                      <ahyp:hlinkClr xmlns:ahyp="http://schemas.microsoft.com/office/drawing/2018/hyperlinkcolor" val="tx"/>
                    </a:ext>
                  </a:extLst>
                </a:hlinkClick>
              </a:rPr>
              <a:t>as reported by DroneXL</a:t>
            </a:r>
            <a:pPr indent="0" marL="0">
              <a:lnSpc>
                <a:spcPct val="115000"/>
              </a:lnSpc>
              <a:buNone/>
            </a:pPr>
            <a:r>
              <a:rPr lang="en-US" sz="1000" i="1" dirty="0">
                <a:solidFill>
                  <a:srgbClr val="8A9A9E"/>
                </a:solidFill>
                <a:latin typeface="Goudy Old Style" pitchFamily="34" charset="0"/>
                <a:ea typeface="Goudy Old Style" pitchFamily="34" charset="-122"/>
                <a:cs typeface="Goudy Old Style" pitchFamily="34" charset="-120"/>
              </a:rPr>
              <a:t>.</a:t>
            </a:r>
            <a:endParaRPr lang="en-US" sz="1000" dirty="0"/>
          </a:p>
        </p:txBody>
      </p:sp>
      <p:sp>
        <p:nvSpPr>
          <p:cNvPr id="19"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3">
    <p:bg>
      <p:bgPr>
        <a:solidFill>
          <a:srgbClr val="EFF2F2"/>
        </a:solidFill>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indent="0" marL="0">
              <a:buNone/>
            </a:pPr>
            <a:r>
              <a:rPr lang="en-US" sz="1200" b="1" spc="240" kern="0" dirty="0">
                <a:solidFill>
                  <a:srgbClr val="2E7D8A"/>
                </a:solidFill>
                <a:latin typeface="Goudy Old Style" pitchFamily="34" charset="0"/>
                <a:ea typeface="Goudy Old Style" pitchFamily="34" charset="-122"/>
                <a:cs typeface="Goudy Old Style" pitchFamily="34" charset="-120"/>
              </a:rPr>
              <a:t>WHAT STATE LAW SAYS</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indent="0" marL="0">
              <a:buNone/>
            </a:pPr>
            <a:r>
              <a:rPr lang="en-US" sz="3800" b="1" dirty="0">
                <a:solidFill>
                  <a:srgbClr val="0E2E35"/>
                </a:solidFill>
                <a:latin typeface="Goudy Old Style" pitchFamily="34" charset="0"/>
                <a:ea typeface="Goudy Old Style" pitchFamily="34" charset="-122"/>
                <a:cs typeface="Goudy Old Style" pitchFamily="34" charset="-120"/>
              </a:rPr>
              <a:t>The state's report, filed by choice.</a:t>
            </a:r>
            <a:endParaRPr lang="en-US" sz="3800" dirty="0"/>
          </a:p>
        </p:txBody>
      </p:sp>
      <p:sp>
        <p:nvSpPr>
          <p:cNvPr id="4" name="Shape 2"/>
          <p:cNvSpPr/>
          <p:nvPr/>
        </p:nvSpPr>
        <p:spPr>
          <a:xfrm>
            <a:off x="777240" y="1965960"/>
            <a:ext cx="5029200" cy="3794760"/>
          </a:xfrm>
          <a:prstGeom prst="roundRect">
            <a:avLst>
              <a:gd name="adj" fmla="val 1446"/>
            </a:avLst>
          </a:prstGeom>
          <a:solidFill>
            <a:srgbClr val="12414C"/>
          </a:solidFill>
          <a:ln w="12700">
            <a:solidFill>
              <a:srgbClr val="12414C"/>
            </a:solidFill>
            <a:prstDash val="solid"/>
          </a:ln>
        </p:spPr>
      </p:sp>
      <p:sp>
        <p:nvSpPr>
          <p:cNvPr id="5" name="Text 3"/>
          <p:cNvSpPr txBox="1"/>
          <p:nvPr/>
        </p:nvSpPr>
        <p:spPr>
          <a:xfrm>
            <a:off x="1143000" y="2240280"/>
            <a:ext cx="4297680" cy="365760"/>
          </a:xfrm>
          <a:prstGeom prst="rect">
            <a:avLst/>
          </a:prstGeom>
          <a:noFill/>
          <a:ln/>
        </p:spPr>
        <p:txBody>
          <a:bodyPr wrap="square" lIns="0" tIns="0" rIns="0" bIns="0" rtlCol="0" anchor="ctr"/>
          <a:lstStyle/>
          <a:p>
            <a:pPr indent="0" marL="0">
              <a:buNone/>
            </a:pPr>
            <a:r>
              <a:rPr lang="en-US" sz="1600" b="1" dirty="0">
                <a:solidFill>
                  <a:srgbClr val="E2D3B3"/>
                </a:solidFill>
                <a:latin typeface="Goudy Old Style" pitchFamily="34" charset="0"/>
                <a:ea typeface="Goudy Old Style" pitchFamily="34" charset="-122"/>
                <a:cs typeface="Goudy Old Style" pitchFamily="34" charset="-120"/>
              </a:rPr>
              <a:t>Government Code Chapter 423</a:t>
            </a:r>
            <a:endParaRPr lang="en-US" sz="1600" dirty="0"/>
          </a:p>
        </p:txBody>
      </p:sp>
      <p:sp>
        <p:nvSpPr>
          <p:cNvPr id="6" name="Text 4"/>
          <p:cNvSpPr txBox="1"/>
          <p:nvPr/>
        </p:nvSpPr>
        <p:spPr>
          <a:xfrm>
            <a:off x="1143000" y="2697480"/>
            <a:ext cx="4297680" cy="731520"/>
          </a:xfrm>
          <a:prstGeom prst="rect">
            <a:avLst/>
          </a:prstGeom>
          <a:noFill/>
          <a:ln/>
        </p:spPr>
        <p:txBody>
          <a:bodyPr wrap="square" lIns="0" tIns="0" rIns="0" bIns="0" rtlCol="0" anchor="ctr"/>
          <a:lstStyle/>
          <a:p>
            <a:pPr marL="342900" indent="-342900">
              <a:lnSpc>
                <a:spcPct val="115000"/>
              </a:lnSpc>
              <a:buSzPct val="100000"/>
              <a:buChar char="•"/>
            </a:pPr>
            <a:r>
              <a:rPr lang="en-US" sz="1250" dirty="0">
                <a:solidFill>
                  <a:srgbClr val="C7D6D9"/>
                </a:solidFill>
                <a:latin typeface="Goudy Old Style" pitchFamily="34" charset="0"/>
                <a:ea typeface="Goudy Old Style" pitchFamily="34" charset="-122"/>
                <a:cs typeface="Goudy Old Style" pitchFamily="34" charset="-120"/>
              </a:rPr>
              <a:t>Section 423.008 has police post a public report on every drone flight, every two years</a:t>
            </a:r>
            <a:endParaRPr lang="en-US" sz="1250" dirty="0"/>
          </a:p>
        </p:txBody>
      </p:sp>
      <p:sp>
        <p:nvSpPr>
          <p:cNvPr id="7" name="Text 5"/>
          <p:cNvSpPr txBox="1"/>
          <p:nvPr/>
        </p:nvSpPr>
        <p:spPr>
          <a:xfrm>
            <a:off x="1143000" y="3483864"/>
            <a:ext cx="4297680" cy="731520"/>
          </a:xfrm>
          <a:prstGeom prst="rect">
            <a:avLst/>
          </a:prstGeom>
          <a:noFill/>
          <a:ln/>
        </p:spPr>
        <p:txBody>
          <a:bodyPr wrap="square" lIns="0" tIns="0" rIns="0" bIns="0" rtlCol="0" anchor="ctr"/>
          <a:lstStyle/>
          <a:p>
            <a:pPr marL="342900" indent="-342900">
              <a:lnSpc>
                <a:spcPct val="115000"/>
              </a:lnSpc>
              <a:buSzPct val="100000"/>
              <a:buChar char="•"/>
            </a:pPr>
            <a:r>
              <a:rPr lang="en-US" sz="1250" dirty="0">
                <a:solidFill>
                  <a:srgbClr val="C7D6D9"/>
                </a:solidFill>
                <a:latin typeface="Goudy Old Style" pitchFamily="34" charset="0"/>
                <a:ea typeface="Goudy Old Style" pitchFamily="34" charset="-122"/>
                <a:cs typeface="Goudy Old Style" pitchFamily="34" charset="-120"/>
              </a:rPr>
              <a:t>It applies only to police in cities and counties over 150,000 people. Ours is about 53,000</a:t>
            </a:r>
            <a:endParaRPr lang="en-US" sz="1250" dirty="0"/>
          </a:p>
        </p:txBody>
      </p:sp>
      <p:sp>
        <p:nvSpPr>
          <p:cNvPr id="8" name="Text 6"/>
          <p:cNvSpPr txBox="1"/>
          <p:nvPr/>
        </p:nvSpPr>
        <p:spPr>
          <a:xfrm>
            <a:off x="1143000" y="4270248"/>
            <a:ext cx="4297680" cy="731520"/>
          </a:xfrm>
          <a:prstGeom prst="rect">
            <a:avLst/>
          </a:prstGeom>
          <a:noFill/>
          <a:ln/>
        </p:spPr>
        <p:txBody>
          <a:bodyPr wrap="square" lIns="0" tIns="0" rIns="0" bIns="0" rtlCol="0" anchor="ctr"/>
          <a:lstStyle/>
          <a:p>
            <a:pPr marL="342900" indent="-342900">
              <a:lnSpc>
                <a:spcPct val="115000"/>
              </a:lnSpc>
              <a:buSzPct val="100000"/>
              <a:buChar char="•"/>
            </a:pPr>
            <a:r>
              <a:rPr lang="en-US" sz="1250" dirty="0">
                <a:solidFill>
                  <a:srgbClr val="C7D6D9"/>
                </a:solidFill>
                <a:latin typeface="Goudy Old Style" pitchFamily="34" charset="0"/>
                <a:ea typeface="Goudy Old Style" pitchFamily="34" charset="-122"/>
                <a:cs typeface="Goudy Old Style" pitchFamily="34" charset="-120"/>
              </a:rPr>
              <a:t>So for our Police Department the report is optional. Senate Bill 2569 put it online in 2025</a:t>
            </a:r>
            <a:endParaRPr lang="en-US" sz="1250" dirty="0"/>
          </a:p>
        </p:txBody>
      </p:sp>
      <p:sp>
        <p:nvSpPr>
          <p:cNvPr id="9" name="Text 7"/>
          <p:cNvSpPr txBox="1"/>
          <p:nvPr/>
        </p:nvSpPr>
        <p:spPr>
          <a:xfrm>
            <a:off x="1143000" y="5056632"/>
            <a:ext cx="4297680" cy="731520"/>
          </a:xfrm>
          <a:prstGeom prst="rect">
            <a:avLst/>
          </a:prstGeom>
          <a:noFill/>
          <a:ln/>
        </p:spPr>
        <p:txBody>
          <a:bodyPr wrap="square" lIns="0" tIns="0" rIns="0" bIns="0" rtlCol="0" anchor="ctr"/>
          <a:lstStyle/>
          <a:p>
            <a:pPr marL="342900" indent="-342900">
              <a:lnSpc>
                <a:spcPct val="115000"/>
              </a:lnSpc>
              <a:buSzPct val="100000"/>
              <a:buChar char="•"/>
            </a:pPr>
            <a:r>
              <a:rPr lang="en-US" sz="1250" dirty="0">
                <a:solidFill>
                  <a:srgbClr val="C7D6D9"/>
                </a:solidFill>
                <a:latin typeface="Goudy Old Style" pitchFamily="34" charset="0"/>
                <a:ea typeface="Goudy Old Style" pitchFamily="34" charset="-122"/>
                <a:cs typeface="Goudy Old Style" pitchFamily="34" charset="-120"/>
              </a:rPr>
              <a:t>Section 423.007 leaves drone rules to DPS. Our written rules are our own proposal</a:t>
            </a:r>
            <a:endParaRPr lang="en-US" sz="1250" dirty="0"/>
          </a:p>
        </p:txBody>
      </p:sp>
      <p:sp>
        <p:nvSpPr>
          <p:cNvPr id="10" name="Text 8"/>
          <p:cNvSpPr txBox="1"/>
          <p:nvPr/>
        </p:nvSpPr>
        <p:spPr>
          <a:xfrm>
            <a:off x="6355080" y="2103120"/>
            <a:ext cx="5029200" cy="457200"/>
          </a:xfrm>
          <a:prstGeom prst="rect">
            <a:avLst/>
          </a:prstGeom>
          <a:noFill/>
          <a:ln/>
        </p:spPr>
        <p:txBody>
          <a:bodyPr wrap="square" lIns="0" tIns="0" rIns="0" bIns="0" rtlCol="0" anchor="ctr"/>
          <a:lstStyle/>
          <a:p>
            <a:pPr indent="0" marL="0">
              <a:buNone/>
            </a:pPr>
            <a:r>
              <a:rPr lang="en-US" sz="2100" b="1" dirty="0">
                <a:solidFill>
                  <a:srgbClr val="0E2E35"/>
                </a:solidFill>
                <a:latin typeface="Goudy Old Style" pitchFamily="34" charset="0"/>
                <a:ea typeface="Goudy Old Style" pitchFamily="34" charset="-122"/>
                <a:cs typeface="Goudy Old Style" pitchFamily="34" charset="-120"/>
              </a:rPr>
              <a:t>Optional is the opportunity</a:t>
            </a:r>
            <a:endParaRPr lang="en-US" sz="2100" dirty="0"/>
          </a:p>
        </p:txBody>
      </p:sp>
      <p:sp>
        <p:nvSpPr>
          <p:cNvPr id="11" name="Shape 9"/>
          <p:cNvSpPr/>
          <p:nvPr/>
        </p:nvSpPr>
        <p:spPr>
          <a:xfrm>
            <a:off x="6355080" y="2834640"/>
            <a:ext cx="256032" cy="256032"/>
          </a:xfrm>
          <a:prstGeom prst="ellipse">
            <a:avLst/>
          </a:prstGeom>
          <a:solidFill>
            <a:srgbClr val="C0562E"/>
          </a:solidFill>
          <a:ln/>
        </p:spPr>
      </p:sp>
      <p:sp>
        <p:nvSpPr>
          <p:cNvPr id="12" name="Text 10"/>
          <p:cNvSpPr txBox="1"/>
          <p:nvPr/>
        </p:nvSpPr>
        <p:spPr>
          <a:xfrm>
            <a:off x="6766560" y="2743200"/>
            <a:ext cx="4617720" cy="365760"/>
          </a:xfrm>
          <a:prstGeom prst="rect">
            <a:avLst/>
          </a:prstGeom>
          <a:noFill/>
          <a:ln/>
        </p:spPr>
        <p:txBody>
          <a:bodyPr wrap="square" lIns="0" tIns="0" rIns="0" bIns="0" rtlCol="0" anchor="ctr"/>
          <a:lstStyle/>
          <a:p>
            <a:pPr indent="0" marL="0">
              <a:buNone/>
            </a:pPr>
            <a:r>
              <a:rPr lang="en-US" sz="1600" b="1" dirty="0">
                <a:solidFill>
                  <a:srgbClr val="0E2E35"/>
                </a:solidFill>
                <a:latin typeface="Goudy Old Style" pitchFamily="34" charset="0"/>
                <a:ea typeface="Goudy Old Style" pitchFamily="34" charset="-122"/>
                <a:cs typeface="Goudy Old Style" pitchFamily="34" charset="-120"/>
              </a:rPr>
              <a:t>It costs nothing to adopt</a:t>
            </a:r>
            <a:endParaRPr lang="en-US" sz="1600" dirty="0"/>
          </a:p>
        </p:txBody>
      </p:sp>
      <p:sp>
        <p:nvSpPr>
          <p:cNvPr id="13" name="Text 11"/>
          <p:cNvSpPr txBox="1"/>
          <p:nvPr/>
        </p:nvSpPr>
        <p:spPr>
          <a:xfrm>
            <a:off x="6766560" y="3108960"/>
            <a:ext cx="4617720" cy="621792"/>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The statute already lists what goes in: when, where, why, what it helped with and what it cost.</a:t>
            </a:r>
            <a:endParaRPr lang="en-US" sz="1300" dirty="0"/>
          </a:p>
        </p:txBody>
      </p:sp>
      <p:sp>
        <p:nvSpPr>
          <p:cNvPr id="14" name="Shape 12"/>
          <p:cNvSpPr/>
          <p:nvPr/>
        </p:nvSpPr>
        <p:spPr>
          <a:xfrm>
            <a:off x="6355080" y="3858768"/>
            <a:ext cx="256032" cy="256032"/>
          </a:xfrm>
          <a:prstGeom prst="ellipse">
            <a:avLst/>
          </a:prstGeom>
          <a:solidFill>
            <a:srgbClr val="C0562E"/>
          </a:solidFill>
          <a:ln/>
        </p:spPr>
      </p:sp>
      <p:sp>
        <p:nvSpPr>
          <p:cNvPr id="15" name="Text 13"/>
          <p:cNvSpPr txBox="1"/>
          <p:nvPr/>
        </p:nvSpPr>
        <p:spPr>
          <a:xfrm>
            <a:off x="6766560" y="3767328"/>
            <a:ext cx="4617720" cy="365760"/>
          </a:xfrm>
          <a:prstGeom prst="rect">
            <a:avLst/>
          </a:prstGeom>
          <a:noFill/>
          <a:ln/>
        </p:spPr>
        <p:txBody>
          <a:bodyPr wrap="square" lIns="0" tIns="0" rIns="0" bIns="0" rtlCol="0" anchor="ctr"/>
          <a:lstStyle/>
          <a:p>
            <a:pPr indent="0" marL="0">
              <a:buNone/>
            </a:pPr>
            <a:r>
              <a:rPr lang="en-US" sz="1600" b="1" dirty="0">
                <a:solidFill>
                  <a:srgbClr val="0E2E35"/>
                </a:solidFill>
                <a:latin typeface="Goudy Old Style" pitchFamily="34" charset="0"/>
                <a:ea typeface="Goudy Old Style" pitchFamily="34" charset="-122"/>
                <a:cs typeface="Goudy Old Style" pitchFamily="34" charset="-120"/>
              </a:rPr>
              <a:t>It is the answer to the objection</a:t>
            </a:r>
            <a:endParaRPr lang="en-US" sz="1600" dirty="0"/>
          </a:p>
        </p:txBody>
      </p:sp>
      <p:sp>
        <p:nvSpPr>
          <p:cNvPr id="16" name="Text 14"/>
          <p:cNvSpPr txBox="1"/>
          <p:nvPr/>
        </p:nvSpPr>
        <p:spPr>
          <a:xfrm>
            <a:off x="6766560" y="4133088"/>
            <a:ext cx="4617720" cy="621792"/>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The strongest answer to a worry about surveillance is a report anyone can read.</a:t>
            </a:r>
            <a:endParaRPr lang="en-US" sz="1300" dirty="0"/>
          </a:p>
        </p:txBody>
      </p:sp>
      <p:sp>
        <p:nvSpPr>
          <p:cNvPr id="17" name="Shape 15"/>
          <p:cNvSpPr/>
          <p:nvPr/>
        </p:nvSpPr>
        <p:spPr>
          <a:xfrm>
            <a:off x="6355080" y="4882896"/>
            <a:ext cx="256032" cy="256032"/>
          </a:xfrm>
          <a:prstGeom prst="ellipse">
            <a:avLst/>
          </a:prstGeom>
          <a:solidFill>
            <a:srgbClr val="C0562E"/>
          </a:solidFill>
          <a:ln/>
        </p:spPr>
      </p:sp>
      <p:sp>
        <p:nvSpPr>
          <p:cNvPr id="18" name="Text 16"/>
          <p:cNvSpPr txBox="1"/>
          <p:nvPr/>
        </p:nvSpPr>
        <p:spPr>
          <a:xfrm>
            <a:off x="6766560" y="4791456"/>
            <a:ext cx="4617720" cy="365760"/>
          </a:xfrm>
          <a:prstGeom prst="rect">
            <a:avLst/>
          </a:prstGeom>
          <a:noFill/>
          <a:ln/>
        </p:spPr>
        <p:txBody>
          <a:bodyPr wrap="square" lIns="0" tIns="0" rIns="0" bIns="0" rtlCol="0" anchor="ctr"/>
          <a:lstStyle/>
          <a:p>
            <a:pPr indent="0" marL="0">
              <a:buNone/>
            </a:pPr>
            <a:r>
              <a:rPr lang="en-US" sz="1600" b="1" dirty="0">
                <a:solidFill>
                  <a:srgbClr val="0E2E35"/>
                </a:solidFill>
                <a:latin typeface="Goudy Old Style" pitchFamily="34" charset="0"/>
                <a:ea typeface="Goudy Old Style" pitchFamily="34" charset="-122"/>
                <a:cs typeface="Goudy Old Style" pitchFamily="34" charset="-120"/>
              </a:rPr>
              <a:t>It is ready for the next change</a:t>
            </a:r>
            <a:endParaRPr lang="en-US" sz="1600" dirty="0"/>
          </a:p>
        </p:txBody>
      </p:sp>
      <p:sp>
        <p:nvSpPr>
          <p:cNvPr id="19" name="Text 17"/>
          <p:cNvSpPr txBox="1"/>
          <p:nvPr/>
        </p:nvSpPr>
        <p:spPr>
          <a:xfrm>
            <a:off x="6766560" y="5157216"/>
            <a:ext cx="4617720" cy="621792"/>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The Legislature changed this report in 2025. A program built to the full standard now does not get rebuilt when it changes again.</a:t>
            </a:r>
            <a:endParaRPr lang="en-US" sz="1300" dirty="0"/>
          </a:p>
        </p:txBody>
      </p:sp>
      <p:sp>
        <p:nvSpPr>
          <p:cNvPr id="20" name="Text 18"/>
          <p:cNvSpPr txBox="1"/>
          <p:nvPr/>
        </p:nvSpPr>
        <p:spPr>
          <a:xfrm>
            <a:off x="777240" y="6053328"/>
            <a:ext cx="10607040" cy="384048"/>
          </a:xfrm>
          <a:prstGeom prst="rect">
            <a:avLst/>
          </a:prstGeom>
          <a:noFill/>
          <a:ln/>
        </p:spPr>
        <p:txBody>
          <a:bodyPr wrap="square" lIns="0" tIns="0" rIns="0" bIns="0" rtlCol="0" anchor="ctr"/>
          <a:lstStyle/>
          <a:p>
            <a:pPr indent="0" marL="0">
              <a:lnSpc>
                <a:spcPct val="115000"/>
              </a:lnSpc>
              <a:buNone/>
            </a:pPr>
            <a:r>
              <a:rPr lang="en-US" sz="1000" i="1" u="none" dirty="0">
                <a:solidFill>
                  <a:srgbClr val="8A9A9E"/>
                </a:solidFill>
                <a:latin typeface="Goudy Old Style" pitchFamily="34" charset="0"/>
                <a:ea typeface="Goudy Old Style" pitchFamily="34" charset="-122"/>
                <a:cs typeface="Goudy Old Style" pitchFamily="34" charset="-120"/>
              </a:rPr>
              <a:t>Government Code sections 423.007 and 423.008; Senate Bill 2569, 89th Legislature, signed June 20, 2025; DPS rule at 37 Texas Administrative Code section 1.143. This is research and not legal advice, and the City Attorney should confirm the current text.</a:t>
            </a:r>
            <a:pPr indent="0" marL="0">
              <a:lnSpc>
                <a:spcPct val="115000"/>
              </a:lnSpc>
              <a:buNone/>
            </a:pPr>
            <a:endParaRPr lang="en-US" sz="1000" dirty="0"/>
          </a:p>
        </p:txBody>
      </p:sp>
      <p:sp>
        <p:nvSpPr>
          <p:cNvPr id="21"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3">
    <p:bg>
      <p:bgPr>
        <a:solidFill>
          <a:srgbClr val="EFF2F2"/>
        </a:solidFill>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indent="0" marL="0">
              <a:buNone/>
            </a:pPr>
            <a:r>
              <a:rPr lang="en-US" sz="1200" b="1" spc="240" kern="0" dirty="0">
                <a:solidFill>
                  <a:srgbClr val="2E7D8A"/>
                </a:solidFill>
                <a:latin typeface="Goudy Old Style" pitchFamily="34" charset="0"/>
                <a:ea typeface="Goudy Old Style" pitchFamily="34" charset="-122"/>
                <a:cs typeface="Goudy Old Style" pitchFamily="34" charset="-120"/>
              </a:rPr>
              <a:t>WHAT FEDERAL LAW NOW ALLOWS</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indent="0" marL="0">
              <a:buNone/>
            </a:pPr>
            <a:r>
              <a:rPr lang="en-US" sz="3800" b="1" dirty="0">
                <a:solidFill>
                  <a:srgbClr val="0E2E35"/>
                </a:solidFill>
                <a:latin typeface="Goudy Old Style" pitchFamily="34" charset="0"/>
                <a:ea typeface="Goudy Old Style" pitchFamily="34" charset="-122"/>
                <a:cs typeface="Goudy Old Style" pitchFamily="34" charset="-120"/>
              </a:rPr>
              <a:t>Local police can now stop drones.</a:t>
            </a:r>
            <a:endParaRPr lang="en-US" sz="3800" dirty="0"/>
          </a:p>
        </p:txBody>
      </p:sp>
      <p:sp>
        <p:nvSpPr>
          <p:cNvPr id="4" name="Shape 2"/>
          <p:cNvSpPr/>
          <p:nvPr/>
        </p:nvSpPr>
        <p:spPr>
          <a:xfrm>
            <a:off x="777240" y="1965960"/>
            <a:ext cx="5029200" cy="3794760"/>
          </a:xfrm>
          <a:prstGeom prst="roundRect">
            <a:avLst>
              <a:gd name="adj" fmla="val 1446"/>
            </a:avLst>
          </a:prstGeom>
          <a:solidFill>
            <a:srgbClr val="12414C"/>
          </a:solidFill>
          <a:ln w="12700">
            <a:solidFill>
              <a:srgbClr val="12414C"/>
            </a:solidFill>
            <a:prstDash val="solid"/>
          </a:ln>
        </p:spPr>
      </p:sp>
      <p:sp>
        <p:nvSpPr>
          <p:cNvPr id="5" name="Text 3"/>
          <p:cNvSpPr txBox="1"/>
          <p:nvPr/>
        </p:nvSpPr>
        <p:spPr>
          <a:xfrm>
            <a:off x="1143000" y="2240280"/>
            <a:ext cx="4297680" cy="365760"/>
          </a:xfrm>
          <a:prstGeom prst="rect">
            <a:avLst/>
          </a:prstGeom>
          <a:noFill/>
          <a:ln/>
        </p:spPr>
        <p:txBody>
          <a:bodyPr wrap="square" lIns="0" tIns="0" rIns="0" bIns="0" rtlCol="0" anchor="ctr"/>
          <a:lstStyle/>
          <a:p>
            <a:pPr indent="0" marL="0">
              <a:buNone/>
            </a:pPr>
            <a:r>
              <a:rPr lang="en-US" sz="1600" b="1" dirty="0">
                <a:solidFill>
                  <a:srgbClr val="E2D3B3"/>
                </a:solidFill>
                <a:latin typeface="Goudy Old Style" pitchFamily="34" charset="0"/>
                <a:ea typeface="Goudy Old Style" pitchFamily="34" charset="-122"/>
                <a:cs typeface="Goudy Old Style" pitchFamily="34" charset="-120"/>
              </a:rPr>
              <a:t>SAFER SKIES Act</a:t>
            </a:r>
            <a:endParaRPr lang="en-US" sz="1600" dirty="0"/>
          </a:p>
        </p:txBody>
      </p:sp>
      <p:sp>
        <p:nvSpPr>
          <p:cNvPr id="6" name="Text 4"/>
          <p:cNvSpPr txBox="1"/>
          <p:nvPr/>
        </p:nvSpPr>
        <p:spPr>
          <a:xfrm>
            <a:off x="1143000" y="2697480"/>
            <a:ext cx="4297680" cy="731520"/>
          </a:xfrm>
          <a:prstGeom prst="rect">
            <a:avLst/>
          </a:prstGeom>
          <a:noFill/>
          <a:ln/>
        </p:spPr>
        <p:txBody>
          <a:bodyPr wrap="square" lIns="0" tIns="0" rIns="0" bIns="0" rtlCol="0" anchor="ctr"/>
          <a:lstStyle/>
          <a:p>
            <a:pPr marL="342900" indent="-342900">
              <a:lnSpc>
                <a:spcPct val="115000"/>
              </a:lnSpc>
              <a:buSzPct val="100000"/>
              <a:buChar char="•"/>
            </a:pPr>
            <a:r>
              <a:rPr lang="en-US" sz="1250" dirty="0">
                <a:solidFill>
                  <a:srgbClr val="C7D6D9"/>
                </a:solidFill>
                <a:latin typeface="Goudy Old Style" pitchFamily="34" charset="0"/>
                <a:ea typeface="Goudy Old Style" pitchFamily="34" charset="-122"/>
                <a:cs typeface="Goudy Old Style" pitchFamily="34" charset="-120"/>
              </a:rPr>
              <a:t>Codified at 6 U.S.C. 124n, it opened counter-drone authority to local police on July 1, 2026</a:t>
            </a:r>
            <a:endParaRPr lang="en-US" sz="1250" dirty="0"/>
          </a:p>
        </p:txBody>
      </p:sp>
      <p:sp>
        <p:nvSpPr>
          <p:cNvPr id="7" name="Text 5"/>
          <p:cNvSpPr txBox="1"/>
          <p:nvPr/>
        </p:nvSpPr>
        <p:spPr>
          <a:xfrm>
            <a:off x="1143000" y="3483864"/>
            <a:ext cx="4297680" cy="731520"/>
          </a:xfrm>
          <a:prstGeom prst="rect">
            <a:avLst/>
          </a:prstGeom>
          <a:noFill/>
          <a:ln/>
        </p:spPr>
        <p:txBody>
          <a:bodyPr wrap="square" lIns="0" tIns="0" rIns="0" bIns="0" rtlCol="0" anchor="ctr"/>
          <a:lstStyle/>
          <a:p>
            <a:pPr marL="342900" indent="-342900">
              <a:lnSpc>
                <a:spcPct val="115000"/>
              </a:lnSpc>
              <a:buSzPct val="100000"/>
              <a:buChar char="•"/>
            </a:pPr>
            <a:r>
              <a:rPr lang="en-US" sz="1250" dirty="0">
                <a:solidFill>
                  <a:srgbClr val="C7D6D9"/>
                </a:solidFill>
                <a:latin typeface="Goudy Old Style" pitchFamily="34" charset="0"/>
                <a:ea typeface="Goudy Old Style" pitchFamily="34" charset="-122"/>
                <a:cs typeface="Goudy Old Style" pitchFamily="34" charset="-120"/>
              </a:rPr>
              <a:t>Detect, track and warn: officers certify through an online FBI course</a:t>
            </a:r>
            <a:endParaRPr lang="en-US" sz="1250" dirty="0"/>
          </a:p>
        </p:txBody>
      </p:sp>
      <p:sp>
        <p:nvSpPr>
          <p:cNvPr id="8" name="Text 6"/>
          <p:cNvSpPr txBox="1"/>
          <p:nvPr/>
        </p:nvSpPr>
        <p:spPr>
          <a:xfrm>
            <a:off x="1143000" y="4270248"/>
            <a:ext cx="4297680" cy="731520"/>
          </a:xfrm>
          <a:prstGeom prst="rect">
            <a:avLst/>
          </a:prstGeom>
          <a:noFill/>
          <a:ln/>
        </p:spPr>
        <p:txBody>
          <a:bodyPr wrap="square" lIns="0" tIns="0" rIns="0" bIns="0" rtlCol="0" anchor="ctr"/>
          <a:lstStyle/>
          <a:p>
            <a:pPr marL="342900" indent="-342900">
              <a:lnSpc>
                <a:spcPct val="115000"/>
              </a:lnSpc>
              <a:buSzPct val="100000"/>
              <a:buChar char="•"/>
            </a:pPr>
            <a:r>
              <a:rPr lang="en-US" sz="1250" dirty="0">
                <a:solidFill>
                  <a:srgbClr val="C7D6D9"/>
                </a:solidFill>
                <a:latin typeface="Goudy Old Style" pitchFamily="34" charset="0"/>
                <a:ea typeface="Goudy Old Style" pitchFamily="34" charset="-122"/>
                <a:cs typeface="Goudy Old Style" pitchFamily="34" charset="-120"/>
              </a:rPr>
              <a:t>Disable or seize a drone: in-person FBI training, an approved system and notice to the FAA</a:t>
            </a:r>
            <a:endParaRPr lang="en-US" sz="1250" dirty="0"/>
          </a:p>
        </p:txBody>
      </p:sp>
      <p:sp>
        <p:nvSpPr>
          <p:cNvPr id="9" name="Text 7"/>
          <p:cNvSpPr txBox="1"/>
          <p:nvPr/>
        </p:nvSpPr>
        <p:spPr>
          <a:xfrm>
            <a:off x="1143000" y="4983480"/>
            <a:ext cx="4297680" cy="731520"/>
          </a:xfrm>
          <a:prstGeom prst="rect">
            <a:avLst/>
          </a:prstGeom>
          <a:noFill/>
          <a:ln/>
        </p:spPr>
        <p:txBody>
          <a:bodyPr wrap="square" lIns="0" tIns="0" rIns="0" bIns="0" rtlCol="0" anchor="ctr"/>
          <a:lstStyle/>
          <a:p>
            <a:pPr marL="342900" indent="-342900">
              <a:lnSpc>
                <a:spcPct val="115000"/>
              </a:lnSpc>
              <a:buSzPct val="100000"/>
              <a:buChar char="•"/>
            </a:pPr>
            <a:r>
              <a:rPr lang="en-US" sz="1250" dirty="0">
                <a:solidFill>
                  <a:srgbClr val="C7D6D9"/>
                </a:solidFill>
                <a:latin typeface="Goudy Old Style" pitchFamily="34" charset="0"/>
                <a:ea typeface="Goudy Old Style" pitchFamily="34" charset="-122"/>
                <a:cs typeface="Goudy Old Style" pitchFamily="34" charset="-120"/>
              </a:rPr>
              <a:t>Mitigations are reported to DOJ and DHS within 48 hours. Authority ends December 31, 2031.</a:t>
            </a:r>
            <a:endParaRPr lang="en-US" sz="1250" dirty="0"/>
          </a:p>
        </p:txBody>
      </p:sp>
      <p:sp>
        <p:nvSpPr>
          <p:cNvPr id="10" name="Text 8"/>
          <p:cNvSpPr txBox="1"/>
          <p:nvPr/>
        </p:nvSpPr>
        <p:spPr>
          <a:xfrm>
            <a:off x="6355080" y="2103120"/>
            <a:ext cx="5029200" cy="457200"/>
          </a:xfrm>
          <a:prstGeom prst="rect">
            <a:avLst/>
          </a:prstGeom>
          <a:noFill/>
          <a:ln/>
        </p:spPr>
        <p:txBody>
          <a:bodyPr wrap="square" lIns="0" tIns="0" rIns="0" bIns="0" rtlCol="0" anchor="ctr"/>
          <a:lstStyle/>
          <a:p>
            <a:pPr indent="0" marL="0">
              <a:buNone/>
            </a:pPr>
            <a:r>
              <a:rPr lang="en-US" sz="2100" b="1" dirty="0">
                <a:solidFill>
                  <a:srgbClr val="0E2E35"/>
                </a:solidFill>
                <a:latin typeface="Goudy Old Style" pitchFamily="34" charset="0"/>
                <a:ea typeface="Goudy Old Style" pitchFamily="34" charset="-122"/>
                <a:cs typeface="Goudy Old Style" pitchFamily="34" charset="-120"/>
              </a:rPr>
              <a:t>What it means on the water</a:t>
            </a:r>
            <a:endParaRPr lang="en-US" sz="2100" dirty="0"/>
          </a:p>
        </p:txBody>
      </p:sp>
      <p:sp>
        <p:nvSpPr>
          <p:cNvPr id="11" name="Shape 9"/>
          <p:cNvSpPr/>
          <p:nvPr/>
        </p:nvSpPr>
        <p:spPr>
          <a:xfrm>
            <a:off x="6355080" y="2834640"/>
            <a:ext cx="256032" cy="256032"/>
          </a:xfrm>
          <a:prstGeom prst="ellipse">
            <a:avLst/>
          </a:prstGeom>
          <a:solidFill>
            <a:srgbClr val="C0562E"/>
          </a:solidFill>
          <a:ln/>
        </p:spPr>
      </p:sp>
      <p:sp>
        <p:nvSpPr>
          <p:cNvPr id="12" name="Text 10"/>
          <p:cNvSpPr txBox="1"/>
          <p:nvPr/>
        </p:nvSpPr>
        <p:spPr>
          <a:xfrm>
            <a:off x="6766560" y="2743200"/>
            <a:ext cx="4617720" cy="365760"/>
          </a:xfrm>
          <a:prstGeom prst="rect">
            <a:avLst/>
          </a:prstGeom>
          <a:noFill/>
          <a:ln/>
        </p:spPr>
        <p:txBody>
          <a:bodyPr wrap="square" lIns="0" tIns="0" rIns="0" bIns="0" rtlCol="0" anchor="ctr"/>
          <a:lstStyle/>
          <a:p>
            <a:pPr indent="0" marL="0">
              <a:buNone/>
            </a:pPr>
            <a:r>
              <a:rPr lang="en-US" sz="1600" b="1" dirty="0">
                <a:solidFill>
                  <a:srgbClr val="0E2E35"/>
                </a:solidFill>
                <a:latin typeface="Goudy Old Style" pitchFamily="34" charset="0"/>
                <a:ea typeface="Goudy Old Style" pitchFamily="34" charset="-122"/>
                <a:cs typeface="Goudy Old Style" pitchFamily="34" charset="-120"/>
              </a:rPr>
              <a:t>Detection is the first step</a:t>
            </a:r>
            <a:endParaRPr lang="en-US" sz="1600" dirty="0"/>
          </a:p>
        </p:txBody>
      </p:sp>
      <p:sp>
        <p:nvSpPr>
          <p:cNvPr id="13" name="Text 11"/>
          <p:cNvSpPr txBox="1"/>
          <p:nvPr/>
        </p:nvSpPr>
        <p:spPr>
          <a:xfrm>
            <a:off x="6766560" y="3108960"/>
            <a:ext cx="4617720" cy="621792"/>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Sensors that watch for drones over the terminals and the channel need only the online certification. They watch aircraft, not people.</a:t>
            </a:r>
            <a:endParaRPr lang="en-US" sz="1300" dirty="0"/>
          </a:p>
        </p:txBody>
      </p:sp>
      <p:sp>
        <p:nvSpPr>
          <p:cNvPr id="14" name="Shape 12"/>
          <p:cNvSpPr/>
          <p:nvPr/>
        </p:nvSpPr>
        <p:spPr>
          <a:xfrm>
            <a:off x="6355080" y="3858768"/>
            <a:ext cx="256032" cy="256032"/>
          </a:xfrm>
          <a:prstGeom prst="ellipse">
            <a:avLst/>
          </a:prstGeom>
          <a:solidFill>
            <a:srgbClr val="C0562E"/>
          </a:solidFill>
          <a:ln/>
        </p:spPr>
      </p:sp>
      <p:sp>
        <p:nvSpPr>
          <p:cNvPr id="15" name="Text 13"/>
          <p:cNvSpPr txBox="1"/>
          <p:nvPr/>
        </p:nvSpPr>
        <p:spPr>
          <a:xfrm>
            <a:off x="6766560" y="3767328"/>
            <a:ext cx="4617720" cy="365760"/>
          </a:xfrm>
          <a:prstGeom prst="rect">
            <a:avLst/>
          </a:prstGeom>
          <a:noFill/>
          <a:ln/>
        </p:spPr>
        <p:txBody>
          <a:bodyPr wrap="square" lIns="0" tIns="0" rIns="0" bIns="0" rtlCol="0" anchor="ctr"/>
          <a:lstStyle/>
          <a:p>
            <a:pPr indent="0" marL="0">
              <a:buNone/>
            </a:pPr>
            <a:r>
              <a:rPr lang="en-US" sz="1600" b="1" dirty="0">
                <a:solidFill>
                  <a:srgbClr val="0E2E35"/>
                </a:solidFill>
                <a:latin typeface="Goudy Old Style" pitchFamily="34" charset="0"/>
                <a:ea typeface="Goudy Old Style" pitchFamily="34" charset="-122"/>
                <a:cs typeface="Goudy Old Style" pitchFamily="34" charset="-120"/>
              </a:rPr>
              <a:t>Stopping one takes certified officers</a:t>
            </a:r>
            <a:endParaRPr lang="en-US" sz="1600" dirty="0"/>
          </a:p>
        </p:txBody>
      </p:sp>
      <p:sp>
        <p:nvSpPr>
          <p:cNvPr id="16" name="Text 14"/>
          <p:cNvSpPr txBox="1"/>
          <p:nvPr/>
        </p:nvSpPr>
        <p:spPr>
          <a:xfrm>
            <a:off x="6766560" y="4133088"/>
            <a:ext cx="4617720" cy="621792"/>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Only trained agency officers may disable a drone, and contractors may not. That staffing belongs in the leg two budget.</a:t>
            </a:r>
            <a:endParaRPr lang="en-US" sz="1300" dirty="0"/>
          </a:p>
        </p:txBody>
      </p:sp>
      <p:sp>
        <p:nvSpPr>
          <p:cNvPr id="17" name="Shape 15"/>
          <p:cNvSpPr/>
          <p:nvPr/>
        </p:nvSpPr>
        <p:spPr>
          <a:xfrm>
            <a:off x="6355080" y="4882896"/>
            <a:ext cx="256032" cy="256032"/>
          </a:xfrm>
          <a:prstGeom prst="ellipse">
            <a:avLst/>
          </a:prstGeom>
          <a:solidFill>
            <a:srgbClr val="C0562E"/>
          </a:solidFill>
          <a:ln/>
        </p:spPr>
      </p:sp>
      <p:sp>
        <p:nvSpPr>
          <p:cNvPr id="18" name="Text 16"/>
          <p:cNvSpPr txBox="1"/>
          <p:nvPr/>
        </p:nvSpPr>
        <p:spPr>
          <a:xfrm>
            <a:off x="6766560" y="4791456"/>
            <a:ext cx="4617720" cy="365760"/>
          </a:xfrm>
          <a:prstGeom prst="rect">
            <a:avLst/>
          </a:prstGeom>
          <a:noFill/>
          <a:ln/>
        </p:spPr>
        <p:txBody>
          <a:bodyPr wrap="square" lIns="0" tIns="0" rIns="0" bIns="0" rtlCol="0" anchor="ctr"/>
          <a:lstStyle/>
          <a:p>
            <a:pPr indent="0" marL="0">
              <a:buNone/>
            </a:pPr>
            <a:r>
              <a:rPr lang="en-US" sz="1600" b="1" dirty="0">
                <a:solidFill>
                  <a:srgbClr val="0E2E35"/>
                </a:solidFill>
                <a:latin typeface="Goudy Old Style" pitchFamily="34" charset="0"/>
                <a:ea typeface="Goudy Old Style" pitchFamily="34" charset="-122"/>
                <a:cs typeface="Goudy Old Style" pitchFamily="34" charset="-120"/>
              </a:rPr>
              <a:t>It fits money already on the table</a:t>
            </a:r>
            <a:endParaRPr lang="en-US" sz="1600" dirty="0"/>
          </a:p>
        </p:txBody>
      </p:sp>
      <p:sp>
        <p:nvSpPr>
          <p:cNvPr id="19" name="Text 17"/>
          <p:cNvSpPr txBox="1"/>
          <p:nvPr/>
        </p:nvSpPr>
        <p:spPr>
          <a:xfrm>
            <a:off x="6766560" y="5157216"/>
            <a:ext cx="4617720" cy="621792"/>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The FEMA counter-drone grant pays for detection and mitigation, and ports, cities and counties can apply under the state.</a:t>
            </a:r>
            <a:endParaRPr lang="en-US" sz="1300" dirty="0"/>
          </a:p>
        </p:txBody>
      </p:sp>
      <p:sp>
        <p:nvSpPr>
          <p:cNvPr id="20" name="Text 18"/>
          <p:cNvSpPr txBox="1"/>
          <p:nvPr/>
        </p:nvSpPr>
        <p:spPr>
          <a:xfrm>
            <a:off x="777240" y="6053328"/>
            <a:ext cx="10607040" cy="384048"/>
          </a:xfrm>
          <a:prstGeom prst="rect">
            <a:avLst/>
          </a:prstGeom>
          <a:noFill/>
          <a:ln/>
        </p:spPr>
        <p:txBody>
          <a:bodyPr wrap="square" lIns="0" tIns="0" rIns="0" bIns="0" rtlCol="0" anchor="ctr"/>
          <a:lstStyle/>
          <a:p>
            <a:pPr indent="0" marL="0">
              <a:lnSpc>
                <a:spcPct val="115000"/>
              </a:lnSpc>
              <a:buNone/>
            </a:pPr>
            <a:r>
              <a:rPr lang="en-US" sz="1000" i="1" u="none" dirty="0">
                <a:solidFill>
                  <a:srgbClr val="8A9A9E"/>
                </a:solidFill>
                <a:latin typeface="Goudy Old Style" pitchFamily="34" charset="0"/>
                <a:ea typeface="Goudy Old Style" pitchFamily="34" charset="-122"/>
                <a:cs typeface="Goudy Old Style" pitchFamily="34" charset="-120"/>
              </a:rPr>
              <a:t>SAFER SKIES Act, Pub. L. 119-60, div. H, title LXXXVI, codified at 6 U.S.C. 124n; DOJ and DHS interim final rule, Federal Register Doc. 2026-13609, July 6, 2026, effective July 1, 2026. Grant terms as summarized by the National League of Cities. This is research and not legal advice.</a:t>
            </a:r>
            <a:pPr indent="0" marL="0">
              <a:lnSpc>
                <a:spcPct val="115000"/>
              </a:lnSpc>
              <a:buNone/>
            </a:pPr>
            <a:endParaRPr lang="en-US" sz="1000" dirty="0"/>
          </a:p>
        </p:txBody>
      </p:sp>
      <p:sp>
        <p:nvSpPr>
          <p:cNvPr id="21"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indent="0" marL="0">
              <a:buNone/>
            </a:pPr>
            <a:r>
              <a:rPr lang="en-US" sz="1200" b="1" spc="240" kern="0" dirty="0">
                <a:solidFill>
                  <a:srgbClr val="2E7D8A"/>
                </a:solidFill>
                <a:latin typeface="Goudy Old Style" pitchFamily="34" charset="0"/>
                <a:ea typeface="Goudy Old Style" pitchFamily="34" charset="-122"/>
                <a:cs typeface="Goudy Old Style" pitchFamily="34" charset="-120"/>
              </a:rPr>
              <a:t>THE OBJECTION WE WILL GET</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indent="0" marL="0">
              <a:buNone/>
            </a:pPr>
            <a:r>
              <a:rPr lang="en-US" sz="3800" b="1" dirty="0">
                <a:solidFill>
                  <a:srgbClr val="0E2E35"/>
                </a:solidFill>
                <a:latin typeface="Goudy Old Style" pitchFamily="34" charset="0"/>
                <a:ea typeface="Goudy Old Style" pitchFamily="34" charset="-122"/>
                <a:cs typeface="Goudy Old Style" pitchFamily="34" charset="-120"/>
              </a:rPr>
              <a:t>This town is already having this fight.</a:t>
            </a:r>
            <a:endParaRPr lang="en-US" sz="3800" dirty="0"/>
          </a:p>
        </p:txBody>
      </p:sp>
      <p:sp>
        <p:nvSpPr>
          <p:cNvPr id="4" name="Text 2"/>
          <p:cNvSpPr txBox="1"/>
          <p:nvPr/>
        </p:nvSpPr>
        <p:spPr>
          <a:xfrm>
            <a:off x="777240" y="1874520"/>
            <a:ext cx="10515600" cy="502920"/>
          </a:xfrm>
          <a:prstGeom prst="rect">
            <a:avLst/>
          </a:prstGeom>
          <a:noFill/>
          <a:ln/>
        </p:spPr>
        <p:txBody>
          <a:bodyPr wrap="square" lIns="0" tIns="0" rIns="0" bIns="0" rtlCol="0" anchor="ctr"/>
          <a:lstStyle/>
          <a:p>
            <a:pPr indent="0" marL="0">
              <a:lnSpc>
                <a:spcPct val="115000"/>
              </a:lnSpc>
              <a:buNone/>
            </a:pPr>
            <a:r>
              <a:rPr lang="en-US" sz="1700" dirty="0">
                <a:solidFill>
                  <a:srgbClr val="5E7176"/>
                </a:solidFill>
                <a:latin typeface="Goudy Old Style" pitchFamily="34" charset="0"/>
                <a:ea typeface="Goudy Old Style" pitchFamily="34" charset="-122"/>
                <a:cs typeface="Goudy Old Style" pitchFamily="34" charset="-120"/>
              </a:rPr>
              <a:t>The camera contracts drew an ACLU of Texas objection, a Daily News editorial asking council to slow down, and a non binding ballot question up the road in League City. Pretending otherwise is how you lose the room.</a:t>
            </a:r>
            <a:endParaRPr lang="en-US" sz="1700" dirty="0"/>
          </a:p>
        </p:txBody>
      </p:sp>
      <p:sp>
        <p:nvSpPr>
          <p:cNvPr id="5" name="Shape 3"/>
          <p:cNvSpPr/>
          <p:nvPr/>
        </p:nvSpPr>
        <p:spPr>
          <a:xfrm>
            <a:off x="777240" y="2880360"/>
            <a:ext cx="5029200" cy="2743200"/>
          </a:xfrm>
          <a:prstGeom prst="roundRect">
            <a:avLst>
              <a:gd name="adj" fmla="val 2000"/>
            </a:avLst>
          </a:prstGeom>
          <a:solidFill>
            <a:srgbClr val="EFF2F2"/>
          </a:solidFill>
          <a:ln w="12700">
            <a:solidFill>
              <a:srgbClr val="DFE5E5"/>
            </a:solidFill>
            <a:prstDash val="solid"/>
          </a:ln>
        </p:spPr>
      </p:sp>
      <p:sp>
        <p:nvSpPr>
          <p:cNvPr id="6" name="Text 4"/>
          <p:cNvSpPr txBox="1"/>
          <p:nvPr/>
        </p:nvSpPr>
        <p:spPr>
          <a:xfrm>
            <a:off x="1143000" y="3154680"/>
            <a:ext cx="4297680" cy="457200"/>
          </a:xfrm>
          <a:prstGeom prst="rect">
            <a:avLst/>
          </a:prstGeom>
          <a:noFill/>
          <a:ln/>
        </p:spPr>
        <p:txBody>
          <a:bodyPr wrap="square" lIns="0" tIns="0" rIns="0" bIns="0" rtlCol="0" anchor="ctr"/>
          <a:lstStyle/>
          <a:p>
            <a:pPr indent="0" marL="0">
              <a:buNone/>
            </a:pPr>
            <a:r>
              <a:rPr lang="en-US" sz="2000" b="1" dirty="0">
                <a:solidFill>
                  <a:srgbClr val="0E2E35"/>
                </a:solidFill>
                <a:latin typeface="Goudy Old Style" pitchFamily="34" charset="0"/>
                <a:ea typeface="Goudy Old Style" pitchFamily="34" charset="-122"/>
                <a:cs typeface="Goudy Old Style" pitchFamily="34" charset="-120"/>
              </a:rPr>
              <a:t>A camera watches a place</a:t>
            </a:r>
            <a:endParaRPr lang="en-US" sz="2000" dirty="0"/>
          </a:p>
        </p:txBody>
      </p:sp>
      <p:sp>
        <p:nvSpPr>
          <p:cNvPr id="7" name="Text 5"/>
          <p:cNvSpPr txBox="1"/>
          <p:nvPr/>
        </p:nvSpPr>
        <p:spPr>
          <a:xfrm>
            <a:off x="1143000" y="3703320"/>
            <a:ext cx="4297680" cy="566928"/>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5E7176"/>
                </a:solidFill>
                <a:latin typeface="Goudy Old Style" pitchFamily="34" charset="0"/>
                <a:ea typeface="Goudy Old Style" pitchFamily="34" charset="-122"/>
                <a:cs typeface="Goudy Old Style" pitchFamily="34" charset="-120"/>
              </a:rPr>
              <a:t>It is always on and nobody called it</a:t>
            </a:r>
            <a:endParaRPr lang="en-US" sz="1300" dirty="0"/>
          </a:p>
        </p:txBody>
      </p:sp>
      <p:sp>
        <p:nvSpPr>
          <p:cNvPr id="8" name="Text 6"/>
          <p:cNvSpPr txBox="1"/>
          <p:nvPr/>
        </p:nvSpPr>
        <p:spPr>
          <a:xfrm>
            <a:off x="1143000" y="4306824"/>
            <a:ext cx="4297680" cy="566928"/>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5E7176"/>
                </a:solidFill>
                <a:latin typeface="Goudy Old Style" pitchFamily="34" charset="0"/>
                <a:ea typeface="Goudy Old Style" pitchFamily="34" charset="-122"/>
                <a:cs typeface="Goudy Old Style" pitchFamily="34" charset="-120"/>
              </a:rPr>
              <a:t>It collects everyone who passes, all day</a:t>
            </a:r>
            <a:endParaRPr lang="en-US" sz="1300" dirty="0"/>
          </a:p>
        </p:txBody>
      </p:sp>
      <p:sp>
        <p:nvSpPr>
          <p:cNvPr id="9" name="Text 7"/>
          <p:cNvSpPr txBox="1"/>
          <p:nvPr/>
        </p:nvSpPr>
        <p:spPr>
          <a:xfrm>
            <a:off x="1143000" y="4910328"/>
            <a:ext cx="4297680" cy="566928"/>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5E7176"/>
                </a:solidFill>
                <a:latin typeface="Goudy Old Style" pitchFamily="34" charset="0"/>
                <a:ea typeface="Goudy Old Style" pitchFamily="34" charset="-122"/>
                <a:cs typeface="Goudy Old Style" pitchFamily="34" charset="-120"/>
              </a:rPr>
              <a:t>The argument is about what it keeps and who it is shared with</a:t>
            </a:r>
            <a:endParaRPr lang="en-US" sz="1300" dirty="0"/>
          </a:p>
        </p:txBody>
      </p:sp>
      <p:sp>
        <p:nvSpPr>
          <p:cNvPr id="10" name="Shape 8"/>
          <p:cNvSpPr/>
          <p:nvPr/>
        </p:nvSpPr>
        <p:spPr>
          <a:xfrm>
            <a:off x="6355080" y="2880360"/>
            <a:ext cx="5029200" cy="2743200"/>
          </a:xfrm>
          <a:prstGeom prst="roundRect">
            <a:avLst>
              <a:gd name="adj" fmla="val 2000"/>
            </a:avLst>
          </a:prstGeom>
          <a:solidFill>
            <a:srgbClr val="0E2E35"/>
          </a:solidFill>
          <a:ln w="12700">
            <a:solidFill>
              <a:srgbClr val="0E2E35"/>
            </a:solidFill>
            <a:prstDash val="solid"/>
          </a:ln>
        </p:spPr>
      </p:sp>
      <p:sp>
        <p:nvSpPr>
          <p:cNvPr id="11" name="Text 9"/>
          <p:cNvSpPr txBox="1"/>
          <p:nvPr/>
        </p:nvSpPr>
        <p:spPr>
          <a:xfrm>
            <a:off x="6720840" y="3154680"/>
            <a:ext cx="4297680" cy="457200"/>
          </a:xfrm>
          <a:prstGeom prst="rect">
            <a:avLst/>
          </a:prstGeom>
          <a:noFill/>
          <a:ln/>
        </p:spPr>
        <p:txBody>
          <a:bodyPr wrap="square" lIns="0" tIns="0" rIns="0" bIns="0" rtlCol="0" anchor="ctr"/>
          <a:lstStyle/>
          <a:p>
            <a:pPr indent="0" marL="0">
              <a:buNone/>
            </a:pPr>
            <a:r>
              <a:rPr lang="en-US" sz="2000" b="1" dirty="0">
                <a:solidFill>
                  <a:srgbClr val="E2D3B3"/>
                </a:solidFill>
                <a:latin typeface="Goudy Old Style" pitchFamily="34" charset="0"/>
                <a:ea typeface="Goudy Old Style" pitchFamily="34" charset="-122"/>
                <a:cs typeface="Goudy Old Style" pitchFamily="34" charset="-120"/>
              </a:rPr>
              <a:t>This answers a call</a:t>
            </a:r>
            <a:endParaRPr lang="en-US" sz="2000" dirty="0"/>
          </a:p>
        </p:txBody>
      </p:sp>
      <p:sp>
        <p:nvSpPr>
          <p:cNvPr id="12" name="Text 10"/>
          <p:cNvSpPr txBox="1"/>
          <p:nvPr/>
        </p:nvSpPr>
        <p:spPr>
          <a:xfrm>
            <a:off x="6720840" y="3703320"/>
            <a:ext cx="4297680" cy="566928"/>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C7D6D9"/>
                </a:solidFill>
                <a:latin typeface="Goudy Old Style" pitchFamily="34" charset="0"/>
                <a:ea typeface="Goudy Old Style" pitchFamily="34" charset="-122"/>
                <a:cs typeface="Goudy Old Style" pitchFamily="34" charset="-120"/>
              </a:rPr>
              <a:t>It launches because a person dialed 911</a:t>
            </a:r>
            <a:endParaRPr lang="en-US" sz="1300" dirty="0"/>
          </a:p>
        </p:txBody>
      </p:sp>
      <p:sp>
        <p:nvSpPr>
          <p:cNvPr id="13" name="Text 11"/>
          <p:cNvSpPr txBox="1"/>
          <p:nvPr/>
        </p:nvSpPr>
        <p:spPr>
          <a:xfrm>
            <a:off x="6720840" y="4306824"/>
            <a:ext cx="4297680" cy="566928"/>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C7D6D9"/>
                </a:solidFill>
                <a:latin typeface="Goudy Old Style" pitchFamily="34" charset="0"/>
                <a:ea typeface="Goudy Old Style" pitchFamily="34" charset="-122"/>
                <a:cs typeface="Goudy Old Style" pitchFamily="34" charset="-120"/>
              </a:rPr>
              <a:t>It goes to one address and comes home</a:t>
            </a:r>
            <a:endParaRPr lang="en-US" sz="1300" dirty="0"/>
          </a:p>
        </p:txBody>
      </p:sp>
      <p:sp>
        <p:nvSpPr>
          <p:cNvPr id="14" name="Text 12"/>
          <p:cNvSpPr txBox="1"/>
          <p:nvPr/>
        </p:nvSpPr>
        <p:spPr>
          <a:xfrm>
            <a:off x="6720840" y="4910328"/>
            <a:ext cx="4297680" cy="566928"/>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C7D6D9"/>
                </a:solidFill>
                <a:latin typeface="Goudy Old Style" pitchFamily="34" charset="0"/>
                <a:ea typeface="Goudy Old Style" pitchFamily="34" charset="-122"/>
                <a:cs typeface="Goudy Old Style" pitchFamily="34" charset="-120"/>
              </a:rPr>
              <a:t>It can be logged flight by flight, which a fixed camera cannot</a:t>
            </a:r>
            <a:endParaRPr lang="en-US" sz="1300" dirty="0"/>
          </a:p>
        </p:txBody>
      </p:sp>
      <p:sp>
        <p:nvSpPr>
          <p:cNvPr id="15" name="Text 13"/>
          <p:cNvSpPr txBox="1"/>
          <p:nvPr/>
        </p:nvSpPr>
        <p:spPr>
          <a:xfrm>
            <a:off x="777240" y="5705856"/>
            <a:ext cx="10607040" cy="384048"/>
          </a:xfrm>
          <a:prstGeom prst="rect">
            <a:avLst/>
          </a:prstGeom>
          <a:noFill/>
          <a:ln/>
        </p:spPr>
        <p:txBody>
          <a:bodyPr wrap="square" lIns="0" tIns="0" rIns="0" bIns="0" rtlCol="0" anchor="ctr"/>
          <a:lstStyle/>
          <a:p>
            <a:pPr indent="0" marL="0">
              <a:buNone/>
            </a:pPr>
            <a:r>
              <a:rPr lang="en-US" sz="1400" i="1" dirty="0">
                <a:solidFill>
                  <a:srgbClr val="0E2E35"/>
                </a:solidFill>
                <a:latin typeface="Goudy Old Style" pitchFamily="34" charset="0"/>
                <a:ea typeface="Goudy Old Style" pitchFamily="34" charset="-122"/>
                <a:cs typeface="Goudy Old Style" pitchFamily="34" charset="-120"/>
              </a:rPr>
              <a:t>That distinction only holds if we write it down and hold ourselves to it. That is leg three, and it is why leg three is not optional.</a:t>
            </a:r>
            <a:endParaRPr lang="en-US" sz="1400" dirty="0"/>
          </a:p>
        </p:txBody>
      </p:sp>
      <p:sp>
        <p:nvSpPr>
          <p:cNvPr id="16" name="Text 14"/>
          <p:cNvSpPr txBox="1"/>
          <p:nvPr/>
        </p:nvSpPr>
        <p:spPr>
          <a:xfrm>
            <a:off x="777240" y="6199632"/>
            <a:ext cx="10607040" cy="384048"/>
          </a:xfrm>
          <a:prstGeom prst="rect">
            <a:avLst/>
          </a:prstGeom>
          <a:noFill/>
          <a:ln/>
        </p:spPr>
        <p:txBody>
          <a:bodyPr wrap="square" lIns="0" tIns="0" rIns="0" bIns="0" rtlCol="0" anchor="ctr"/>
          <a:lstStyle/>
          <a:p>
            <a:pPr indent="0" marL="0">
              <a:lnSpc>
                <a:spcPct val="115000"/>
              </a:lnSpc>
              <a:buNone/>
            </a:pPr>
            <a:r>
              <a:rPr lang="en-US" sz="1000" i="1" dirty="0">
                <a:solidFill>
                  <a:srgbClr val="8A9A9E"/>
                </a:solidFill>
                <a:latin typeface="Goudy Old Style" pitchFamily="34" charset="0"/>
                <a:ea typeface="Goudy Old Style" pitchFamily="34" charset="-122"/>
                <a:cs typeface="Goudy Old Style" pitchFamily="34" charset="-120"/>
              </a:rPr>
              <a:t>The </a:t>
            </a:r>
            <a:pPr indent="0" marL="0">
              <a:lnSpc>
                <a:spcPct val="115000"/>
              </a:lnSpc>
              <a:buNone/>
            </a:pPr>
            <a:r>
              <a:rPr lang="en-US" sz="1000" i="1" u="sng" dirty="0">
                <a:solidFill>
                  <a:srgbClr val="C0562E"/>
                </a:solidFill>
                <a:latin typeface="Goudy Old Style" pitchFamily="34" charset="0"/>
                <a:ea typeface="Goudy Old Style" pitchFamily="34" charset="-122"/>
                <a:cs typeface="Goudy Old Style" pitchFamily="34" charset="-120"/>
                <a:hlinkClick r:id="rId1" invalidUrl="" action="" tgtFrame="" tooltip="" history="1" highlightClick="0" endSnd="0">
                  <a:extLst>
                    <a:ext uri="{A12FA001-AC4F-418D-AE19-62706E023703}">
                      <ahyp:hlinkClr xmlns:ahyp="http://schemas.microsoft.com/office/drawing/2018/hyperlinkcolor" val="tx"/>
                    </a:ext>
                  </a:extLst>
                </a:hlinkClick>
              </a:rPr>
              <a:t>Daily News editorial board asked council to defer the vote</a:t>
            </a:r>
            <a:pPr indent="0" marL="0">
              <a:lnSpc>
                <a:spcPct val="115000"/>
              </a:lnSpc>
              <a:buNone/>
            </a:pPr>
            <a:r>
              <a:rPr lang="en-US" sz="1000" i="1" dirty="0">
                <a:solidFill>
                  <a:srgbClr val="8A9A9E"/>
                </a:solidFill>
                <a:latin typeface="Goudy Old Style" pitchFamily="34" charset="0"/>
                <a:ea typeface="Goudy Old Style" pitchFamily="34" charset="-122"/>
                <a:cs typeface="Goudy Old Style" pitchFamily="34" charset="-120"/>
              </a:rPr>
              <a:t> and let residents see the proposal first. That is a process argument, and it is one we can meet.</a:t>
            </a:r>
            <a:endParaRPr lang="en-US" sz="1000" dirty="0"/>
          </a:p>
        </p:txBody>
      </p:sp>
      <p:sp>
        <p:nvSpPr>
          <p:cNvPr id="17"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5">
    <p:bg>
      <p:bgPr>
        <a:solidFill>
          <a:srgbClr val="EFF2F2"/>
        </a:solidFill>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indent="0" marL="0">
              <a:buNone/>
            </a:pPr>
            <a:r>
              <a:rPr lang="en-US" sz="1200" b="1" spc="240" kern="0" dirty="0">
                <a:solidFill>
                  <a:srgbClr val="2E7D8A"/>
                </a:solidFill>
                <a:latin typeface="Goudy Old Style" pitchFamily="34" charset="0"/>
                <a:ea typeface="Goudy Old Style" pitchFamily="34" charset="-122"/>
                <a:cs typeface="Goudy Old Style" pitchFamily="34" charset="-120"/>
              </a:rPr>
              <a:t>TIMING</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indent="0" marL="0">
              <a:buNone/>
            </a:pPr>
            <a:r>
              <a:rPr lang="en-US" sz="3800" b="1" dirty="0">
                <a:solidFill>
                  <a:srgbClr val="0E2E35"/>
                </a:solidFill>
                <a:latin typeface="Goudy Old Style" pitchFamily="34" charset="0"/>
                <a:ea typeface="Goudy Old Style" pitchFamily="34" charset="-122"/>
                <a:cs typeface="Goudy Old Style" pitchFamily="34" charset="-120"/>
              </a:rPr>
              <a:t>The FAA has to say yes first.</a:t>
            </a:r>
            <a:endParaRPr lang="en-US" sz="3800" dirty="0"/>
          </a:p>
        </p:txBody>
      </p:sp>
      <p:sp>
        <p:nvSpPr>
          <p:cNvPr id="4" name="Text 2"/>
          <p:cNvSpPr txBox="1"/>
          <p:nvPr/>
        </p:nvSpPr>
        <p:spPr>
          <a:xfrm>
            <a:off x="777240" y="1874520"/>
            <a:ext cx="10515600" cy="502920"/>
          </a:xfrm>
          <a:prstGeom prst="rect">
            <a:avLst/>
          </a:prstGeom>
          <a:noFill/>
          <a:ln/>
        </p:spPr>
        <p:txBody>
          <a:bodyPr wrap="square" lIns="0" tIns="0" rIns="0" bIns="0" rtlCol="0" anchor="ctr"/>
          <a:lstStyle/>
          <a:p>
            <a:pPr indent="0" marL="0">
              <a:lnSpc>
                <a:spcPct val="115000"/>
              </a:lnSpc>
              <a:buNone/>
            </a:pPr>
            <a:r>
              <a:rPr lang="en-US" sz="1700" dirty="0">
                <a:solidFill>
                  <a:srgbClr val="5E7176"/>
                </a:solidFill>
                <a:latin typeface="Goudy Old Style" pitchFamily="34" charset="0"/>
                <a:ea typeface="Goudy Old Style" pitchFamily="34" charset="-122"/>
                <a:cs typeface="Goudy Old Style" pitchFamily="34" charset="-120"/>
              </a:rPr>
              <a:t>It flies miles to a call, past where the pilot can see. That takes FAA permission.</a:t>
            </a:r>
            <a:endParaRPr lang="en-US" sz="1700" dirty="0"/>
          </a:p>
        </p:txBody>
      </p:sp>
      <p:sp>
        <p:nvSpPr>
          <p:cNvPr id="5" name="Shape 3"/>
          <p:cNvSpPr/>
          <p:nvPr/>
        </p:nvSpPr>
        <p:spPr>
          <a:xfrm>
            <a:off x="777240" y="2651760"/>
            <a:ext cx="3319272" cy="2788920"/>
          </a:xfrm>
          <a:prstGeom prst="roundRect">
            <a:avLst>
              <a:gd name="adj" fmla="val 1967"/>
            </a:avLst>
          </a:prstGeom>
          <a:solidFill>
            <a:srgbClr val="FAEBE3"/>
          </a:solidFill>
          <a:ln w="12700">
            <a:solidFill>
              <a:srgbClr val="FAEBE3"/>
            </a:solidFill>
            <a:prstDash val="solid"/>
          </a:ln>
        </p:spPr>
      </p:sp>
      <p:sp>
        <p:nvSpPr>
          <p:cNvPr id="6" name="Shape 4"/>
          <p:cNvSpPr/>
          <p:nvPr/>
        </p:nvSpPr>
        <p:spPr>
          <a:xfrm>
            <a:off x="777240" y="2651760"/>
            <a:ext cx="3319272" cy="100584"/>
          </a:xfrm>
          <a:prstGeom prst="rect">
            <a:avLst/>
          </a:prstGeom>
          <a:solidFill>
            <a:srgbClr val="C0562E"/>
          </a:solidFill>
          <a:ln w="12700">
            <a:solidFill>
              <a:srgbClr val="C0562E"/>
            </a:solidFill>
            <a:prstDash val="solid"/>
          </a:ln>
        </p:spPr>
      </p:sp>
      <p:sp>
        <p:nvSpPr>
          <p:cNvPr id="7" name="Text 5"/>
          <p:cNvSpPr txBox="1"/>
          <p:nvPr/>
        </p:nvSpPr>
        <p:spPr>
          <a:xfrm>
            <a:off x="1078992" y="2907792"/>
            <a:ext cx="2743200" cy="292608"/>
          </a:xfrm>
          <a:prstGeom prst="rect">
            <a:avLst/>
          </a:prstGeom>
          <a:noFill/>
          <a:ln/>
        </p:spPr>
        <p:txBody>
          <a:bodyPr wrap="square" lIns="0" tIns="0" rIns="0" bIns="0" rtlCol="0" anchor="ctr"/>
          <a:lstStyle/>
          <a:p>
            <a:pPr indent="0" marL="0">
              <a:buNone/>
            </a:pPr>
            <a:r>
              <a:rPr lang="en-US" sz="1100" b="1" spc="200" kern="0" dirty="0">
                <a:solidFill>
                  <a:srgbClr val="C0562E"/>
                </a:solidFill>
                <a:latin typeface="Goudy Old Style" pitchFamily="34" charset="0"/>
                <a:ea typeface="Goudy Old Style" pitchFamily="34" charset="-122"/>
                <a:cs typeface="Goudy Old Style" pitchFamily="34" charset="-120"/>
              </a:rPr>
              <a:t>TODAY</a:t>
            </a:r>
            <a:endParaRPr lang="en-US" sz="1100" dirty="0"/>
          </a:p>
        </p:txBody>
      </p:sp>
      <p:sp>
        <p:nvSpPr>
          <p:cNvPr id="8" name="Text 6"/>
          <p:cNvSpPr txBox="1"/>
          <p:nvPr/>
        </p:nvSpPr>
        <p:spPr>
          <a:xfrm>
            <a:off x="1078992" y="3246120"/>
            <a:ext cx="2743200" cy="685800"/>
          </a:xfrm>
          <a:prstGeom prst="rect">
            <a:avLst/>
          </a:prstGeom>
          <a:noFill/>
          <a:ln/>
        </p:spPr>
        <p:txBody>
          <a:bodyPr wrap="square" lIns="0" tIns="0" rIns="0" bIns="0" rtlCol="0" anchor="ctr"/>
          <a:lstStyle/>
          <a:p>
            <a:pPr indent="0" marL="0">
              <a:buNone/>
            </a:pPr>
            <a:r>
              <a:rPr lang="en-US" sz="1800" b="1" dirty="0">
                <a:solidFill>
                  <a:srgbClr val="0E2E35"/>
                </a:solidFill>
                <a:latin typeface="Goudy Old Style" pitchFamily="34" charset="0"/>
                <a:ea typeface="Goudy Old Style" pitchFamily="34" charset="-122"/>
                <a:cs typeface="Goudy Old Style" pitchFamily="34" charset="-120"/>
              </a:rPr>
              <a:t>Case by case</a:t>
            </a:r>
            <a:endParaRPr lang="en-US" sz="1800" dirty="0"/>
          </a:p>
        </p:txBody>
      </p:sp>
      <p:sp>
        <p:nvSpPr>
          <p:cNvPr id="9" name="Text 7"/>
          <p:cNvSpPr txBox="1"/>
          <p:nvPr/>
        </p:nvSpPr>
        <p:spPr>
          <a:xfrm>
            <a:off x="1078992" y="3977640"/>
            <a:ext cx="2743200" cy="1280160"/>
          </a:xfrm>
          <a:prstGeom prst="rect">
            <a:avLst/>
          </a:prstGeom>
          <a:noFill/>
          <a:ln/>
        </p:spPr>
        <p:txBody>
          <a:bodyPr wrap="square" lIns="0" tIns="0" rIns="0" bIns="0" rtlCol="0" anchor="ctr"/>
          <a:lstStyle/>
          <a:p>
            <a:pPr indent="0" marL="0">
              <a:lnSpc>
                <a:spcPct val="120000"/>
              </a:lnSpc>
              <a:buNone/>
            </a:pPr>
            <a:r>
              <a:rPr lang="en-US" sz="1250" dirty="0">
                <a:solidFill>
                  <a:srgbClr val="5E7176"/>
                </a:solidFill>
                <a:latin typeface="Goudy Old Style" pitchFamily="34" charset="0"/>
                <a:ea typeface="Goudy Old Style" pitchFamily="34" charset="-122"/>
                <a:cs typeface="Goudy Old Style" pitchFamily="34" charset="-120"/>
              </a:rPr>
              <a:t>Police may fly beyond the pilot's sight only with FAA permission granted to that agency. It takes months to get.</a:t>
            </a:r>
            <a:endParaRPr lang="en-US" sz="1250" dirty="0"/>
          </a:p>
        </p:txBody>
      </p:sp>
      <p:sp>
        <p:nvSpPr>
          <p:cNvPr id="10" name="Shape 8"/>
          <p:cNvSpPr/>
          <p:nvPr/>
        </p:nvSpPr>
        <p:spPr>
          <a:xfrm>
            <a:off x="4416552" y="2651760"/>
            <a:ext cx="3319272" cy="2788920"/>
          </a:xfrm>
          <a:prstGeom prst="roundRect">
            <a:avLst>
              <a:gd name="adj" fmla="val 1967"/>
            </a:avLst>
          </a:prstGeom>
          <a:solidFill>
            <a:srgbClr val="F7EFDF"/>
          </a:solidFill>
          <a:ln w="12700">
            <a:solidFill>
              <a:srgbClr val="F7EFDF"/>
            </a:solidFill>
            <a:prstDash val="solid"/>
          </a:ln>
        </p:spPr>
      </p:sp>
      <p:sp>
        <p:nvSpPr>
          <p:cNvPr id="11" name="Shape 9"/>
          <p:cNvSpPr/>
          <p:nvPr/>
        </p:nvSpPr>
        <p:spPr>
          <a:xfrm>
            <a:off x="4416552" y="2651760"/>
            <a:ext cx="3319272" cy="100584"/>
          </a:xfrm>
          <a:prstGeom prst="rect">
            <a:avLst/>
          </a:prstGeom>
          <a:solidFill>
            <a:srgbClr val="C08A2E"/>
          </a:solidFill>
          <a:ln w="12700">
            <a:solidFill>
              <a:srgbClr val="C08A2E"/>
            </a:solidFill>
            <a:prstDash val="solid"/>
          </a:ln>
        </p:spPr>
      </p:sp>
      <p:sp>
        <p:nvSpPr>
          <p:cNvPr id="12" name="Text 10"/>
          <p:cNvSpPr txBox="1"/>
          <p:nvPr/>
        </p:nvSpPr>
        <p:spPr>
          <a:xfrm>
            <a:off x="4718304" y="2907792"/>
            <a:ext cx="2743200" cy="292608"/>
          </a:xfrm>
          <a:prstGeom prst="rect">
            <a:avLst/>
          </a:prstGeom>
          <a:noFill/>
          <a:ln/>
        </p:spPr>
        <p:txBody>
          <a:bodyPr wrap="square" lIns="0" tIns="0" rIns="0" bIns="0" rtlCol="0" anchor="ctr"/>
          <a:lstStyle/>
          <a:p>
            <a:pPr indent="0" marL="0">
              <a:buNone/>
            </a:pPr>
            <a:r>
              <a:rPr lang="en-US" sz="1100" b="1" spc="200" kern="0" dirty="0">
                <a:solidFill>
                  <a:srgbClr val="C08A2E"/>
                </a:solidFill>
                <a:latin typeface="Goudy Old Style" pitchFamily="34" charset="0"/>
                <a:ea typeface="Goudy Old Style" pitchFamily="34" charset="-122"/>
                <a:cs typeface="Goudy Old Style" pitchFamily="34" charset="-120"/>
              </a:rPr>
              <a:t>IN FRONT OF US</a:t>
            </a:r>
            <a:endParaRPr lang="en-US" sz="1100" dirty="0"/>
          </a:p>
        </p:txBody>
      </p:sp>
      <p:sp>
        <p:nvSpPr>
          <p:cNvPr id="13" name="Text 11"/>
          <p:cNvSpPr txBox="1"/>
          <p:nvPr/>
        </p:nvSpPr>
        <p:spPr>
          <a:xfrm>
            <a:off x="4718304" y="3246120"/>
            <a:ext cx="2743200" cy="685800"/>
          </a:xfrm>
          <a:prstGeom prst="rect">
            <a:avLst/>
          </a:prstGeom>
          <a:noFill/>
          <a:ln/>
        </p:spPr>
        <p:txBody>
          <a:bodyPr wrap="square" lIns="0" tIns="0" rIns="0" bIns="0" rtlCol="0" anchor="ctr"/>
          <a:lstStyle/>
          <a:p>
            <a:pPr indent="0" marL="0">
              <a:buNone/>
            </a:pPr>
            <a:r>
              <a:rPr lang="en-US" sz="1800" b="1" dirty="0">
                <a:solidFill>
                  <a:srgbClr val="0E2E35"/>
                </a:solidFill>
                <a:latin typeface="Goudy Old Style" pitchFamily="34" charset="0"/>
                <a:ea typeface="Goudy Old Style" pitchFamily="34" charset="-122"/>
                <a:cs typeface="Goudy Old Style" pitchFamily="34" charset="-120"/>
              </a:rPr>
              <a:t>Part 108</a:t>
            </a:r>
            <a:endParaRPr lang="en-US" sz="1800" dirty="0"/>
          </a:p>
        </p:txBody>
      </p:sp>
      <p:sp>
        <p:nvSpPr>
          <p:cNvPr id="14" name="Text 12"/>
          <p:cNvSpPr txBox="1"/>
          <p:nvPr/>
        </p:nvSpPr>
        <p:spPr>
          <a:xfrm>
            <a:off x="4718304" y="3977640"/>
            <a:ext cx="2743200" cy="1280160"/>
          </a:xfrm>
          <a:prstGeom prst="rect">
            <a:avLst/>
          </a:prstGeom>
          <a:noFill/>
          <a:ln/>
        </p:spPr>
        <p:txBody>
          <a:bodyPr wrap="square" lIns="0" tIns="0" rIns="0" bIns="0" rtlCol="0" anchor="ctr"/>
          <a:lstStyle/>
          <a:p>
            <a:pPr indent="0" marL="0">
              <a:lnSpc>
                <a:spcPct val="120000"/>
              </a:lnSpc>
              <a:buNone/>
            </a:pPr>
            <a:r>
              <a:rPr lang="en-US" sz="1250" dirty="0">
                <a:solidFill>
                  <a:srgbClr val="5E7176"/>
                </a:solidFill>
                <a:latin typeface="Goudy Old Style" pitchFamily="34" charset="0"/>
                <a:ea typeface="Goudy Old Style" pitchFamily="34" charset="-122"/>
                <a:cs typeface="Goudy Old Style" pitchFamily="34" charset="-120"/>
              </a:rPr>
              <a:t>One standing FAA rule for these flights. Proposed in August 2025, and in final White House review since July 10, 2026.</a:t>
            </a:r>
            <a:endParaRPr lang="en-US" sz="1250" dirty="0"/>
          </a:p>
        </p:txBody>
      </p:sp>
      <p:sp>
        <p:nvSpPr>
          <p:cNvPr id="15" name="Shape 13"/>
          <p:cNvSpPr/>
          <p:nvPr/>
        </p:nvSpPr>
        <p:spPr>
          <a:xfrm>
            <a:off x="8055864" y="2651760"/>
            <a:ext cx="3319272" cy="2788920"/>
          </a:xfrm>
          <a:prstGeom prst="roundRect">
            <a:avLst>
              <a:gd name="adj" fmla="val 1967"/>
            </a:avLst>
          </a:prstGeom>
          <a:solidFill>
            <a:srgbClr val="E4EFF0"/>
          </a:solidFill>
          <a:ln w="12700">
            <a:solidFill>
              <a:srgbClr val="E4EFF0"/>
            </a:solidFill>
            <a:prstDash val="solid"/>
          </a:ln>
        </p:spPr>
      </p:sp>
      <p:sp>
        <p:nvSpPr>
          <p:cNvPr id="16" name="Shape 14"/>
          <p:cNvSpPr/>
          <p:nvPr/>
        </p:nvSpPr>
        <p:spPr>
          <a:xfrm>
            <a:off x="8055864" y="2651760"/>
            <a:ext cx="3319272" cy="100584"/>
          </a:xfrm>
          <a:prstGeom prst="rect">
            <a:avLst/>
          </a:prstGeom>
          <a:solidFill>
            <a:srgbClr val="2E7D8A"/>
          </a:solidFill>
          <a:ln w="12700">
            <a:solidFill>
              <a:srgbClr val="2E7D8A"/>
            </a:solidFill>
            <a:prstDash val="solid"/>
          </a:ln>
        </p:spPr>
      </p:sp>
      <p:sp>
        <p:nvSpPr>
          <p:cNvPr id="17" name="Text 15"/>
          <p:cNvSpPr txBox="1"/>
          <p:nvPr/>
        </p:nvSpPr>
        <p:spPr>
          <a:xfrm>
            <a:off x="8357616" y="2907792"/>
            <a:ext cx="2743200" cy="292608"/>
          </a:xfrm>
          <a:prstGeom prst="rect">
            <a:avLst/>
          </a:prstGeom>
          <a:noFill/>
          <a:ln/>
        </p:spPr>
        <p:txBody>
          <a:bodyPr wrap="square" lIns="0" tIns="0" rIns="0" bIns="0" rtlCol="0" anchor="ctr"/>
          <a:lstStyle/>
          <a:p>
            <a:pPr indent="0" marL="0">
              <a:buNone/>
            </a:pPr>
            <a:r>
              <a:rPr lang="en-US" sz="1100" b="1" spc="200" kern="0" dirty="0">
                <a:solidFill>
                  <a:srgbClr val="2E7D8A"/>
                </a:solidFill>
                <a:latin typeface="Goudy Old Style" pitchFamily="34" charset="0"/>
                <a:ea typeface="Goudy Old Style" pitchFamily="34" charset="-122"/>
                <a:cs typeface="Goudy Old Style" pitchFamily="34" charset="-120"/>
              </a:rPr>
              <a:t>AFTER THAT</a:t>
            </a:r>
            <a:endParaRPr lang="en-US" sz="1100" dirty="0"/>
          </a:p>
        </p:txBody>
      </p:sp>
      <p:sp>
        <p:nvSpPr>
          <p:cNvPr id="18" name="Text 16"/>
          <p:cNvSpPr txBox="1"/>
          <p:nvPr/>
        </p:nvSpPr>
        <p:spPr>
          <a:xfrm>
            <a:off x="8357616" y="3246120"/>
            <a:ext cx="2743200" cy="685800"/>
          </a:xfrm>
          <a:prstGeom prst="rect">
            <a:avLst/>
          </a:prstGeom>
          <a:noFill/>
          <a:ln/>
        </p:spPr>
        <p:txBody>
          <a:bodyPr wrap="square" lIns="0" tIns="0" rIns="0" bIns="0" rtlCol="0" anchor="ctr"/>
          <a:lstStyle/>
          <a:p>
            <a:pPr indent="0" marL="0">
              <a:buNone/>
            </a:pPr>
            <a:r>
              <a:rPr lang="en-US" sz="1800" b="1" dirty="0">
                <a:solidFill>
                  <a:srgbClr val="0E2E35"/>
                </a:solidFill>
                <a:latin typeface="Goudy Old Style" pitchFamily="34" charset="0"/>
                <a:ea typeface="Goudy Old Style" pitchFamily="34" charset="-122"/>
                <a:cs typeface="Goudy Old Style" pitchFamily="34" charset="-120"/>
              </a:rPr>
              <a:t>Phased in</a:t>
            </a:r>
            <a:endParaRPr lang="en-US" sz="1800" dirty="0"/>
          </a:p>
        </p:txBody>
      </p:sp>
      <p:sp>
        <p:nvSpPr>
          <p:cNvPr id="19" name="Text 17"/>
          <p:cNvSpPr txBox="1"/>
          <p:nvPr/>
        </p:nvSpPr>
        <p:spPr>
          <a:xfrm>
            <a:off x="8357616" y="3977640"/>
            <a:ext cx="2743200" cy="1280160"/>
          </a:xfrm>
          <a:prstGeom prst="rect">
            <a:avLst/>
          </a:prstGeom>
          <a:noFill/>
          <a:ln/>
        </p:spPr>
        <p:txBody>
          <a:bodyPr wrap="square" lIns="0" tIns="0" rIns="0" bIns="0" rtlCol="0" anchor="ctr"/>
          <a:lstStyle/>
          <a:p>
            <a:pPr indent="0" marL="0">
              <a:lnSpc>
                <a:spcPct val="120000"/>
              </a:lnSpc>
              <a:buNone/>
            </a:pPr>
            <a:r>
              <a:rPr lang="en-US" sz="1250" dirty="0">
                <a:solidFill>
                  <a:srgbClr val="5E7176"/>
                </a:solidFill>
                <a:latin typeface="Goudy Old Style" pitchFamily="34" charset="0"/>
                <a:ea typeface="Goudy Old Style" pitchFamily="34" charset="-122"/>
                <a:cs typeface="Goudy Old Style" pitchFamily="34" charset="-120"/>
              </a:rPr>
              <a:t>The final rule will set its own start dates. Departments that already hold FAA permission will be ready first.</a:t>
            </a:r>
            <a:endParaRPr lang="en-US" sz="1250" dirty="0"/>
          </a:p>
        </p:txBody>
      </p:sp>
      <p:sp>
        <p:nvSpPr>
          <p:cNvPr id="20" name="Text 18"/>
          <p:cNvSpPr txBox="1"/>
          <p:nvPr/>
        </p:nvSpPr>
        <p:spPr>
          <a:xfrm>
            <a:off x="777240" y="5623560"/>
            <a:ext cx="10607040" cy="502920"/>
          </a:xfrm>
          <a:prstGeom prst="rect">
            <a:avLst/>
          </a:prstGeom>
          <a:noFill/>
          <a:ln/>
        </p:spPr>
        <p:txBody>
          <a:bodyPr wrap="square" lIns="0" tIns="0" rIns="0" bIns="0" rtlCol="0" anchor="ctr"/>
          <a:lstStyle/>
          <a:p>
            <a:pPr indent="0" marL="0">
              <a:lnSpc>
                <a:spcPct val="120000"/>
              </a:lnSpc>
              <a:buNone/>
            </a:pPr>
            <a:r>
              <a:rPr lang="en-US" sz="1400" dirty="0">
                <a:solidFill>
                  <a:srgbClr val="0E2E35"/>
                </a:solidFill>
                <a:latin typeface="Goudy Old Style" pitchFamily="34" charset="0"/>
                <a:ea typeface="Goudy Old Style" pitchFamily="34" charset="-122"/>
                <a:cs typeface="Goudy Old Style" pitchFamily="34" charset="-120"/>
              </a:rPr>
              <a:t>Do not wait for the rule. FAA permission and the interlocal agreement both take months, so both should start now.</a:t>
            </a:r>
            <a:endParaRPr lang="en-US" sz="1400" dirty="0"/>
          </a:p>
        </p:txBody>
      </p:sp>
      <p:sp>
        <p:nvSpPr>
          <p:cNvPr id="21" name="Text 19"/>
          <p:cNvSpPr txBox="1"/>
          <p:nvPr/>
        </p:nvSpPr>
        <p:spPr>
          <a:xfrm>
            <a:off x="777240" y="6053328"/>
            <a:ext cx="10607040" cy="384048"/>
          </a:xfrm>
          <a:prstGeom prst="rect">
            <a:avLst/>
          </a:prstGeom>
          <a:noFill/>
          <a:ln/>
        </p:spPr>
        <p:txBody>
          <a:bodyPr wrap="square" lIns="0" tIns="0" rIns="0" bIns="0" rtlCol="0" anchor="ctr"/>
          <a:lstStyle/>
          <a:p>
            <a:pPr indent="0" marL="0">
              <a:lnSpc>
                <a:spcPct val="115000"/>
              </a:lnSpc>
              <a:buNone/>
            </a:pPr>
            <a:r>
              <a:rPr lang="en-US" sz="1000" i="1" dirty="0" u="none">
                <a:solidFill>
                  <a:srgbClr val="8A9A9E"/>
                </a:solidFill>
                <a:latin typeface="Goudy Old Style" pitchFamily="34" charset="0"/>
                <a:ea typeface="Goudy Old Style" pitchFamily="34" charset="-122"/>
                <a:cs typeface="Goudy Old Style" pitchFamily="34" charset="-120"/>
              </a:rPr>
              <a:t>Part 108 proposed rule, 90 Federal Register 38212, August 7, 2025; under White House review since July 10, 2026, and not published as of late September 2026. Today agencies fly beyond sight under an FAA certificate of authorization or a public safety waiver.</a:t>
            </a:r>
            <a:endParaRPr lang="en-US" sz="1000" dirty="0"/>
          </a:p>
        </p:txBody>
      </p:sp>
      <p:sp>
        <p:nvSpPr>
          <p:cNvPr id="22"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indent="0" marL="0">
              <a:buNone/>
            </a:pPr>
            <a:r>
              <a:rPr lang="en-US" sz="1200" b="1" spc="240" kern="0" dirty="0">
                <a:solidFill>
                  <a:srgbClr val="2E7D8A"/>
                </a:solidFill>
                <a:latin typeface="Goudy Old Style" pitchFamily="34" charset="0"/>
                <a:ea typeface="Goudy Old Style" pitchFamily="34" charset="-122"/>
                <a:cs typeface="Goudy Old Style" pitchFamily="34" charset="-120"/>
              </a:rPr>
              <a:t>A PROCUREMENT TRAP WORTH NAMING</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indent="0" marL="0">
              <a:buNone/>
            </a:pPr>
            <a:r>
              <a:rPr lang="en-US" sz="3800" b="1" dirty="0">
                <a:solidFill>
                  <a:srgbClr val="0E2E35"/>
                </a:solidFill>
                <a:latin typeface="Goudy Old Style" pitchFamily="34" charset="0"/>
                <a:ea typeface="Goudy Old Style" pitchFamily="34" charset="-122"/>
                <a:cs typeface="Goudy Old Style" pitchFamily="34" charset="-120"/>
              </a:rPr>
              <a:t>Buy an aircraft the grant can pay for.</a:t>
            </a:r>
            <a:endParaRPr lang="en-US" sz="3800" dirty="0"/>
          </a:p>
        </p:txBody>
      </p:sp>
      <p:sp>
        <p:nvSpPr>
          <p:cNvPr id="4" name="Shape 2"/>
          <p:cNvSpPr/>
          <p:nvPr/>
        </p:nvSpPr>
        <p:spPr>
          <a:xfrm>
            <a:off x="777240" y="1965960"/>
            <a:ext cx="10607040" cy="896112"/>
          </a:xfrm>
          <a:prstGeom prst="roundRect">
            <a:avLst>
              <a:gd name="adj" fmla="val 6122"/>
            </a:avLst>
          </a:prstGeom>
          <a:solidFill>
            <a:srgbClr val="E4EFF0"/>
          </a:solidFill>
          <a:ln w="12700">
            <a:solidFill>
              <a:srgbClr val="E4EFF0"/>
            </a:solidFill>
            <a:prstDash val="solid"/>
          </a:ln>
        </p:spPr>
      </p:sp>
      <p:sp>
        <p:nvSpPr>
          <p:cNvPr id="5" name="Shape 3"/>
          <p:cNvSpPr/>
          <p:nvPr/>
        </p:nvSpPr>
        <p:spPr>
          <a:xfrm>
            <a:off x="777240" y="1965960"/>
            <a:ext cx="91440" cy="896112"/>
          </a:xfrm>
          <a:prstGeom prst="rect">
            <a:avLst/>
          </a:prstGeom>
          <a:solidFill>
            <a:srgbClr val="2E7D8A"/>
          </a:solidFill>
          <a:ln w="12700">
            <a:solidFill>
              <a:srgbClr val="2E7D8A"/>
            </a:solidFill>
            <a:prstDash val="solid"/>
          </a:ln>
        </p:spPr>
      </p:sp>
      <p:sp>
        <p:nvSpPr>
          <p:cNvPr id="6" name="Shape 4"/>
          <p:cNvSpPr/>
          <p:nvPr/>
        </p:nvSpPr>
        <p:spPr>
          <a:xfrm>
            <a:off x="1143000" y="2240280"/>
            <a:ext cx="347472" cy="347472"/>
          </a:xfrm>
          <a:prstGeom prst="ellipse">
            <a:avLst/>
          </a:prstGeom>
          <a:solidFill>
            <a:srgbClr val="2E7D8A"/>
          </a:solidFill>
          <a:ln/>
        </p:spPr>
      </p:sp>
      <p:sp>
        <p:nvSpPr>
          <p:cNvPr id="7" name="Text 5"/>
          <p:cNvSpPr txBox="1"/>
          <p:nvPr/>
        </p:nvSpPr>
        <p:spPr>
          <a:xfrm>
            <a:off x="1691640" y="2075688"/>
            <a:ext cx="3291840" cy="365760"/>
          </a:xfrm>
          <a:prstGeom prst="rect">
            <a:avLst/>
          </a:prstGeom>
          <a:noFill/>
          <a:ln/>
        </p:spPr>
        <p:txBody>
          <a:bodyPr wrap="square" lIns="0" tIns="0" rIns="0" bIns="0" rtlCol="0" anchor="ctr"/>
          <a:lstStyle/>
          <a:p>
            <a:pPr indent="0" marL="0">
              <a:buNone/>
            </a:pPr>
            <a:r>
              <a:rPr lang="en-US" sz="1700" b="1" dirty="0">
                <a:solidFill>
                  <a:srgbClr val="0E2E35"/>
                </a:solidFill>
                <a:latin typeface="Goudy Old Style" pitchFamily="34" charset="0"/>
                <a:ea typeface="Goudy Old Style" pitchFamily="34" charset="-122"/>
                <a:cs typeface="Goudy Old Style" pitchFamily="34" charset="-120"/>
              </a:rPr>
              <a:t>Federal money has a list</a:t>
            </a:r>
            <a:endParaRPr lang="en-US" sz="1700" dirty="0"/>
          </a:p>
        </p:txBody>
      </p:sp>
      <p:sp>
        <p:nvSpPr>
          <p:cNvPr id="8" name="Text 6"/>
          <p:cNvSpPr txBox="1"/>
          <p:nvPr/>
        </p:nvSpPr>
        <p:spPr>
          <a:xfrm>
            <a:off x="5120640" y="2084832"/>
            <a:ext cx="6035040" cy="694944"/>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The American Security Drone Act bars federal funds from buying covered foreign unmanned aircraft. A grant that pays for the wrong airframe is a grant that gets clawed back.</a:t>
            </a:r>
            <a:endParaRPr lang="en-US" sz="1300" dirty="0"/>
          </a:p>
        </p:txBody>
      </p:sp>
      <p:sp>
        <p:nvSpPr>
          <p:cNvPr id="9" name="Shape 7"/>
          <p:cNvSpPr/>
          <p:nvPr/>
        </p:nvSpPr>
        <p:spPr>
          <a:xfrm>
            <a:off x="777240" y="2971800"/>
            <a:ext cx="10607040" cy="896112"/>
          </a:xfrm>
          <a:prstGeom prst="roundRect">
            <a:avLst>
              <a:gd name="adj" fmla="val 6122"/>
            </a:avLst>
          </a:prstGeom>
          <a:solidFill>
            <a:srgbClr val="F7EFDF"/>
          </a:solidFill>
          <a:ln w="12700">
            <a:solidFill>
              <a:srgbClr val="F7EFDF"/>
            </a:solidFill>
            <a:prstDash val="solid"/>
          </a:ln>
        </p:spPr>
      </p:sp>
      <p:sp>
        <p:nvSpPr>
          <p:cNvPr id="10" name="Shape 8"/>
          <p:cNvSpPr/>
          <p:nvPr/>
        </p:nvSpPr>
        <p:spPr>
          <a:xfrm>
            <a:off x="777240" y="2971800"/>
            <a:ext cx="91440" cy="896112"/>
          </a:xfrm>
          <a:prstGeom prst="rect">
            <a:avLst/>
          </a:prstGeom>
          <a:solidFill>
            <a:srgbClr val="C08A2E"/>
          </a:solidFill>
          <a:ln w="12700">
            <a:solidFill>
              <a:srgbClr val="C08A2E"/>
            </a:solidFill>
            <a:prstDash val="solid"/>
          </a:ln>
        </p:spPr>
      </p:sp>
      <p:sp>
        <p:nvSpPr>
          <p:cNvPr id="11" name="Shape 9"/>
          <p:cNvSpPr/>
          <p:nvPr/>
        </p:nvSpPr>
        <p:spPr>
          <a:xfrm>
            <a:off x="1143000" y="3246120"/>
            <a:ext cx="347472" cy="347472"/>
          </a:xfrm>
          <a:prstGeom prst="ellipse">
            <a:avLst/>
          </a:prstGeom>
          <a:solidFill>
            <a:srgbClr val="C08A2E"/>
          </a:solidFill>
          <a:ln/>
        </p:spPr>
      </p:sp>
      <p:sp>
        <p:nvSpPr>
          <p:cNvPr id="12" name="Text 10"/>
          <p:cNvSpPr txBox="1"/>
          <p:nvPr/>
        </p:nvSpPr>
        <p:spPr>
          <a:xfrm>
            <a:off x="1691640" y="3081528"/>
            <a:ext cx="3291840" cy="365760"/>
          </a:xfrm>
          <a:prstGeom prst="rect">
            <a:avLst/>
          </a:prstGeom>
          <a:noFill/>
          <a:ln/>
        </p:spPr>
        <p:txBody>
          <a:bodyPr wrap="square" lIns="0" tIns="0" rIns="0" bIns="0" rtlCol="0" anchor="ctr"/>
          <a:lstStyle/>
          <a:p>
            <a:pPr indent="0" marL="0">
              <a:buNone/>
            </a:pPr>
            <a:r>
              <a:rPr lang="en-US" sz="1700" b="1" dirty="0">
                <a:solidFill>
                  <a:srgbClr val="0E2E35"/>
                </a:solidFill>
                <a:latin typeface="Goudy Old Style" pitchFamily="34" charset="0"/>
                <a:ea typeface="Goudy Old Style" pitchFamily="34" charset="-122"/>
                <a:cs typeface="Goudy Old Style" pitchFamily="34" charset="-120"/>
              </a:rPr>
              <a:t>The supply side already moved</a:t>
            </a:r>
            <a:endParaRPr lang="en-US" sz="1700" dirty="0"/>
          </a:p>
        </p:txBody>
      </p:sp>
      <p:sp>
        <p:nvSpPr>
          <p:cNvPr id="13" name="Text 11"/>
          <p:cNvSpPr txBox="1"/>
          <p:nvPr/>
        </p:nvSpPr>
        <p:spPr>
          <a:xfrm>
            <a:off x="5120640" y="3090672"/>
            <a:ext cx="6035040" cy="694944"/>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The review Congress set for the largest foreign manufacturer was not completed by its December 2025 deadline, and the consequence was a new equipment authorization freeze rather than a flight ban.</a:t>
            </a:r>
            <a:endParaRPr lang="en-US" sz="1300" dirty="0"/>
          </a:p>
        </p:txBody>
      </p:sp>
      <p:sp>
        <p:nvSpPr>
          <p:cNvPr id="14" name="Shape 12"/>
          <p:cNvSpPr/>
          <p:nvPr/>
        </p:nvSpPr>
        <p:spPr>
          <a:xfrm>
            <a:off x="777240" y="3977640"/>
            <a:ext cx="10607040" cy="896112"/>
          </a:xfrm>
          <a:prstGeom prst="roundRect">
            <a:avLst>
              <a:gd name="adj" fmla="val 6122"/>
            </a:avLst>
          </a:prstGeom>
          <a:solidFill>
            <a:srgbClr val="FAEBE3"/>
          </a:solidFill>
          <a:ln w="12700">
            <a:solidFill>
              <a:srgbClr val="FAEBE3"/>
            </a:solidFill>
            <a:prstDash val="solid"/>
          </a:ln>
        </p:spPr>
      </p:sp>
      <p:sp>
        <p:nvSpPr>
          <p:cNvPr id="15" name="Shape 13"/>
          <p:cNvSpPr/>
          <p:nvPr/>
        </p:nvSpPr>
        <p:spPr>
          <a:xfrm>
            <a:off x="777240" y="3977640"/>
            <a:ext cx="91440" cy="896112"/>
          </a:xfrm>
          <a:prstGeom prst="rect">
            <a:avLst/>
          </a:prstGeom>
          <a:solidFill>
            <a:srgbClr val="C0562E"/>
          </a:solidFill>
          <a:ln w="12700">
            <a:solidFill>
              <a:srgbClr val="C0562E"/>
            </a:solidFill>
            <a:prstDash val="solid"/>
          </a:ln>
        </p:spPr>
      </p:sp>
      <p:sp>
        <p:nvSpPr>
          <p:cNvPr id="16" name="Shape 14"/>
          <p:cNvSpPr/>
          <p:nvPr/>
        </p:nvSpPr>
        <p:spPr>
          <a:xfrm>
            <a:off x="1143000" y="4251960"/>
            <a:ext cx="347472" cy="347472"/>
          </a:xfrm>
          <a:prstGeom prst="ellipse">
            <a:avLst/>
          </a:prstGeom>
          <a:solidFill>
            <a:srgbClr val="C0562E"/>
          </a:solidFill>
          <a:ln/>
        </p:spPr>
      </p:sp>
      <p:sp>
        <p:nvSpPr>
          <p:cNvPr id="17" name="Text 15"/>
          <p:cNvSpPr txBox="1"/>
          <p:nvPr/>
        </p:nvSpPr>
        <p:spPr>
          <a:xfrm>
            <a:off x="1691640" y="4087368"/>
            <a:ext cx="3291840" cy="365760"/>
          </a:xfrm>
          <a:prstGeom prst="rect">
            <a:avLst/>
          </a:prstGeom>
          <a:noFill/>
          <a:ln/>
        </p:spPr>
        <p:txBody>
          <a:bodyPr wrap="square" lIns="0" tIns="0" rIns="0" bIns="0" rtlCol="0" anchor="ctr"/>
          <a:lstStyle/>
          <a:p>
            <a:pPr indent="0" marL="0">
              <a:buNone/>
            </a:pPr>
            <a:r>
              <a:rPr lang="en-US" sz="1700" b="1" dirty="0">
                <a:solidFill>
                  <a:srgbClr val="0E2E35"/>
                </a:solidFill>
                <a:latin typeface="Goudy Old Style" pitchFamily="34" charset="0"/>
                <a:ea typeface="Goudy Old Style" pitchFamily="34" charset="-122"/>
                <a:cs typeface="Goudy Old Style" pitchFamily="34" charset="-120"/>
              </a:rPr>
              <a:t>Austin tried this in Texas</a:t>
            </a:r>
            <a:endParaRPr lang="en-US" sz="1700" dirty="0"/>
          </a:p>
        </p:txBody>
      </p:sp>
      <p:sp>
        <p:nvSpPr>
          <p:cNvPr id="18" name="Text 16"/>
          <p:cNvSpPr txBox="1"/>
          <p:nvPr/>
        </p:nvSpPr>
        <p:spPr>
          <a:xfrm>
            <a:off x="5120640" y="4096512"/>
            <a:ext cx="6035040" cy="694944"/>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House Bill 41 in the 89th session would have restricted governmental entities from acquiring covered foreign equipment. It did not reach the floor. It will be back.</a:t>
            </a:r>
            <a:endParaRPr lang="en-US" sz="1300" dirty="0"/>
          </a:p>
        </p:txBody>
      </p:sp>
      <p:sp>
        <p:nvSpPr>
          <p:cNvPr id="19" name="Shape 17"/>
          <p:cNvSpPr/>
          <p:nvPr/>
        </p:nvSpPr>
        <p:spPr>
          <a:xfrm>
            <a:off x="777240" y="4983480"/>
            <a:ext cx="10607040" cy="896112"/>
          </a:xfrm>
          <a:prstGeom prst="roundRect">
            <a:avLst>
              <a:gd name="adj" fmla="val 6122"/>
            </a:avLst>
          </a:prstGeom>
          <a:solidFill>
            <a:srgbClr val="E4EFF0"/>
          </a:solidFill>
          <a:ln w="12700">
            <a:solidFill>
              <a:srgbClr val="E4EFF0"/>
            </a:solidFill>
            <a:prstDash val="solid"/>
          </a:ln>
        </p:spPr>
      </p:sp>
      <p:sp>
        <p:nvSpPr>
          <p:cNvPr id="20" name="Shape 18"/>
          <p:cNvSpPr/>
          <p:nvPr/>
        </p:nvSpPr>
        <p:spPr>
          <a:xfrm>
            <a:off x="777240" y="4983480"/>
            <a:ext cx="91440" cy="896112"/>
          </a:xfrm>
          <a:prstGeom prst="rect">
            <a:avLst/>
          </a:prstGeom>
          <a:solidFill>
            <a:srgbClr val="2E7D8A"/>
          </a:solidFill>
          <a:ln w="12700">
            <a:solidFill>
              <a:srgbClr val="2E7D8A"/>
            </a:solidFill>
            <a:prstDash val="solid"/>
          </a:ln>
        </p:spPr>
      </p:sp>
      <p:sp>
        <p:nvSpPr>
          <p:cNvPr id="21" name="Shape 19"/>
          <p:cNvSpPr/>
          <p:nvPr/>
        </p:nvSpPr>
        <p:spPr>
          <a:xfrm>
            <a:off x="1143000" y="5257800"/>
            <a:ext cx="347472" cy="347472"/>
          </a:xfrm>
          <a:prstGeom prst="ellipse">
            <a:avLst/>
          </a:prstGeom>
          <a:solidFill>
            <a:srgbClr val="2E7D8A"/>
          </a:solidFill>
          <a:ln/>
        </p:spPr>
      </p:sp>
      <p:sp>
        <p:nvSpPr>
          <p:cNvPr id="22" name="Text 20"/>
          <p:cNvSpPr txBox="1"/>
          <p:nvPr/>
        </p:nvSpPr>
        <p:spPr>
          <a:xfrm>
            <a:off x="1691640" y="5093208"/>
            <a:ext cx="3291840" cy="365760"/>
          </a:xfrm>
          <a:prstGeom prst="rect">
            <a:avLst/>
          </a:prstGeom>
          <a:noFill/>
          <a:ln/>
        </p:spPr>
        <p:txBody>
          <a:bodyPr wrap="square" lIns="0" tIns="0" rIns="0" bIns="0" rtlCol="0" anchor="ctr"/>
          <a:lstStyle/>
          <a:p>
            <a:pPr indent="0" marL="0">
              <a:buNone/>
            </a:pPr>
            <a:r>
              <a:rPr lang="en-US" sz="1700" b="1" dirty="0">
                <a:solidFill>
                  <a:srgbClr val="0E2E35"/>
                </a:solidFill>
                <a:latin typeface="Goudy Old Style" pitchFamily="34" charset="0"/>
                <a:ea typeface="Goudy Old Style" pitchFamily="34" charset="-122"/>
                <a:cs typeface="Goudy Old Style" pitchFamily="34" charset="-120"/>
              </a:rPr>
              <a:t>So buy for the worst case</a:t>
            </a:r>
            <a:endParaRPr lang="en-US" sz="1700" dirty="0"/>
          </a:p>
        </p:txBody>
      </p:sp>
      <p:sp>
        <p:nvSpPr>
          <p:cNvPr id="23" name="Text 21"/>
          <p:cNvSpPr txBox="1"/>
          <p:nvPr/>
        </p:nvSpPr>
        <p:spPr>
          <a:xfrm>
            <a:off x="5120640" y="5102352"/>
            <a:ext cx="6035040" cy="694944"/>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An airframe that satisfies the federal list keeps every funding door open and cannot be grounded by the next session. Anything else is a bet on a legislature.</a:t>
            </a:r>
            <a:endParaRPr lang="en-US" sz="1300" dirty="0"/>
          </a:p>
        </p:txBody>
      </p:sp>
      <p:sp>
        <p:nvSpPr>
          <p:cNvPr id="24" name="Text 22"/>
          <p:cNvSpPr txBox="1"/>
          <p:nvPr/>
        </p:nvSpPr>
        <p:spPr>
          <a:xfrm>
            <a:off x="777240" y="6053328"/>
            <a:ext cx="10607040" cy="384048"/>
          </a:xfrm>
          <a:prstGeom prst="rect">
            <a:avLst/>
          </a:prstGeom>
          <a:noFill/>
          <a:ln/>
        </p:spPr>
        <p:txBody>
          <a:bodyPr wrap="square" lIns="0" tIns="0" rIns="0" bIns="0" rtlCol="0" anchor="ctr"/>
          <a:lstStyle/>
          <a:p>
            <a:pPr indent="0" marL="0">
              <a:lnSpc>
                <a:spcPct val="115000"/>
              </a:lnSpc>
              <a:buNone/>
            </a:pPr>
            <a:r>
              <a:rPr lang="en-US" sz="1000" i="1" dirty="0">
                <a:solidFill>
                  <a:srgbClr val="8A9A9E"/>
                </a:solidFill>
                <a:latin typeface="Goudy Old Style" pitchFamily="34" charset="0"/>
                <a:ea typeface="Goudy Old Style" pitchFamily="34" charset="-122"/>
                <a:cs typeface="Goudy Old Style" pitchFamily="34" charset="-120"/>
              </a:rPr>
              <a:t>This is research, not a legal opinion or a procurement recommendation. Purchasing under Local Government Code Chapter 252 still applies and the City Attorney and Purchasing should verify the current federal list before any award.</a:t>
            </a:r>
            <a:endParaRPr lang="en-US" sz="1000" dirty="0"/>
          </a:p>
        </p:txBody>
      </p:sp>
      <p:sp>
        <p:nvSpPr>
          <p:cNvPr id="25"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7">
    <p:bg>
      <p:bgPr>
        <a:solidFill>
          <a:srgbClr val="EFF2F2"/>
        </a:solidFill>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indent="0" marL="0">
              <a:buNone/>
            </a:pPr>
            <a:r>
              <a:rPr lang="en-US" sz="1200" b="1" spc="240" kern="0" dirty="0">
                <a:solidFill>
                  <a:srgbClr val="2E7D8A"/>
                </a:solidFill>
                <a:latin typeface="Goudy Old Style" pitchFamily="34" charset="0"/>
                <a:ea typeface="Goudy Old Style" pitchFamily="34" charset="-122"/>
                <a:cs typeface="Goudy Old Style" pitchFamily="34" charset="-120"/>
              </a:rPr>
              <a:t>WHERE THE MONEY IS</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indent="0" marL="0">
              <a:buNone/>
            </a:pPr>
            <a:r>
              <a:rPr lang="en-US" sz="3800" b="1" dirty="0">
                <a:solidFill>
                  <a:srgbClr val="0E2E35"/>
                </a:solidFill>
                <a:latin typeface="Goudy Old Style" pitchFamily="34" charset="0"/>
                <a:ea typeface="Goudy Old Style" pitchFamily="34" charset="-122"/>
                <a:cs typeface="Goudy Old Style" pitchFamily="34" charset="-120"/>
              </a:rPr>
              <a:t>Next in line, and coming back around.</a:t>
            </a:r>
            <a:endParaRPr lang="en-US" sz="3800" dirty="0"/>
          </a:p>
        </p:txBody>
      </p:sp>
      <p:sp>
        <p:nvSpPr>
          <p:cNvPr id="4" name="Shape 2"/>
          <p:cNvSpPr/>
          <p:nvPr/>
        </p:nvSpPr>
        <p:spPr>
          <a:xfrm>
            <a:off x="777240" y="1965960"/>
            <a:ext cx="10607040" cy="914400"/>
          </a:xfrm>
          <a:prstGeom prst="roundRect">
            <a:avLst>
              <a:gd name="adj" fmla="val 6000"/>
            </a:avLst>
          </a:prstGeom>
          <a:solidFill>
            <a:srgbClr val="E4EFF0"/>
          </a:solidFill>
          <a:ln w="12700">
            <a:solidFill>
              <a:srgbClr val="E4EFF0"/>
            </a:solidFill>
            <a:prstDash val="solid"/>
          </a:ln>
        </p:spPr>
      </p:sp>
      <p:sp>
        <p:nvSpPr>
          <p:cNvPr id="5" name="Shape 3"/>
          <p:cNvSpPr/>
          <p:nvPr/>
        </p:nvSpPr>
        <p:spPr>
          <a:xfrm>
            <a:off x="777240" y="1965960"/>
            <a:ext cx="91440" cy="914400"/>
          </a:xfrm>
          <a:prstGeom prst="rect">
            <a:avLst/>
          </a:prstGeom>
          <a:solidFill>
            <a:srgbClr val="2E7D8A"/>
          </a:solidFill>
          <a:ln w="12700">
            <a:solidFill>
              <a:srgbClr val="2E7D8A"/>
            </a:solidFill>
            <a:prstDash val="solid"/>
          </a:ln>
        </p:spPr>
      </p:sp>
      <p:sp>
        <p:nvSpPr>
          <p:cNvPr id="6" name="Text 4"/>
          <p:cNvSpPr txBox="1"/>
          <p:nvPr/>
        </p:nvSpPr>
        <p:spPr>
          <a:xfrm>
            <a:off x="1143000" y="2084832"/>
            <a:ext cx="3931920" cy="384048"/>
          </a:xfrm>
          <a:prstGeom prst="rect">
            <a:avLst/>
          </a:prstGeom>
          <a:noFill/>
          <a:ln/>
        </p:spPr>
        <p:txBody>
          <a:bodyPr wrap="square" lIns="0" tIns="0" rIns="0" bIns="0" rtlCol="0" anchor="ctr"/>
          <a:lstStyle/>
          <a:p>
            <a:pPr indent="0" marL="0">
              <a:buNone/>
            </a:pPr>
            <a:r>
              <a:rPr lang="en-US" sz="1550" b="1" dirty="0">
                <a:solidFill>
                  <a:srgbClr val="0E2E35"/>
                </a:solidFill>
                <a:latin typeface="Goudy Old Style" pitchFamily="34" charset="0"/>
                <a:ea typeface="Goudy Old Style" pitchFamily="34" charset="-122"/>
                <a:cs typeface="Goudy Old Style" pitchFamily="34" charset="-120"/>
              </a:rPr>
              <a:t>FEMA Counter-UAS Grant Program</a:t>
            </a:r>
            <a:endParaRPr lang="en-US" sz="1550" dirty="0"/>
          </a:p>
        </p:txBody>
      </p:sp>
      <p:sp>
        <p:nvSpPr>
          <p:cNvPr id="7" name="Text 5"/>
          <p:cNvSpPr txBox="1"/>
          <p:nvPr/>
        </p:nvSpPr>
        <p:spPr>
          <a:xfrm>
            <a:off x="1143000" y="2468880"/>
            <a:ext cx="3931920" cy="310896"/>
          </a:xfrm>
          <a:prstGeom prst="rect">
            <a:avLst/>
          </a:prstGeom>
          <a:noFill/>
          <a:ln/>
        </p:spPr>
        <p:txBody>
          <a:bodyPr wrap="square" lIns="0" tIns="0" rIns="0" bIns="0" rtlCol="0" anchor="ctr"/>
          <a:lstStyle/>
          <a:p>
            <a:pPr indent="0" marL="0">
              <a:buNone/>
            </a:pPr>
            <a:r>
              <a:rPr lang="en-US" sz="1200" i="1" dirty="0">
                <a:solidFill>
                  <a:srgbClr val="C0562E"/>
                </a:solidFill>
                <a:latin typeface="Goudy Old Style" pitchFamily="34" charset="0"/>
                <a:ea typeface="Goudy Old Style" pitchFamily="34" charset="-122"/>
                <a:cs typeface="Goudy Old Style" pitchFamily="34" charset="-120"/>
              </a:rPr>
              <a:t>Next round: $250 million</a:t>
            </a:r>
            <a:endParaRPr lang="en-US" sz="1200" dirty="0"/>
          </a:p>
        </p:txBody>
      </p:sp>
      <p:sp>
        <p:nvSpPr>
          <p:cNvPr id="8" name="Text 6"/>
          <p:cNvSpPr txBox="1"/>
          <p:nvPr/>
        </p:nvSpPr>
        <p:spPr>
          <a:xfrm>
            <a:off x="5349240" y="2103120"/>
            <a:ext cx="5760720" cy="685800"/>
          </a:xfrm>
          <a:prstGeom prst="rect">
            <a:avLst/>
          </a:prstGeom>
          <a:noFill/>
          <a:ln/>
        </p:spPr>
        <p:txBody>
          <a:bodyPr wrap="square" lIns="0" tIns="0" rIns="0" bIns="0" rtlCol="0" anchor="ctr"/>
          <a:lstStyle/>
          <a:p>
            <a:pPr indent="0" marL="0">
              <a:lnSpc>
                <a:spcPct val="115000"/>
              </a:lnSpc>
              <a:buNone/>
            </a:pPr>
            <a:r>
              <a:rPr lang="en-US" sz="1250" dirty="0">
                <a:solidFill>
                  <a:srgbClr val="5E7176"/>
                </a:solidFill>
                <a:latin typeface="Goudy Old Style" pitchFamily="34" charset="0"/>
                <a:ea typeface="Goudy Old Style" pitchFamily="34" charset="-122"/>
                <a:cs typeface="Goudy Old Style" pitchFamily="34" charset="-120"/>
              </a:rPr>
              <a:t>Pays to detect, track and stop hostile drones, with no local match. It runs through the Governor's office, and the FY2027 notice is expected but not yet posted.</a:t>
            </a:r>
            <a:endParaRPr lang="en-US" sz="1250" dirty="0"/>
          </a:p>
        </p:txBody>
      </p:sp>
      <p:sp>
        <p:nvSpPr>
          <p:cNvPr id="9" name="Shape 7"/>
          <p:cNvSpPr/>
          <p:nvPr/>
        </p:nvSpPr>
        <p:spPr>
          <a:xfrm>
            <a:off x="777240" y="2999232"/>
            <a:ext cx="10607040" cy="914400"/>
          </a:xfrm>
          <a:prstGeom prst="roundRect">
            <a:avLst>
              <a:gd name="adj" fmla="val 6000"/>
            </a:avLst>
          </a:prstGeom>
          <a:solidFill>
            <a:srgbClr val="F7EFDF"/>
          </a:solidFill>
          <a:ln w="12700">
            <a:solidFill>
              <a:srgbClr val="F7EFDF"/>
            </a:solidFill>
            <a:prstDash val="solid"/>
          </a:ln>
        </p:spPr>
      </p:sp>
      <p:sp>
        <p:nvSpPr>
          <p:cNvPr id="10" name="Shape 8"/>
          <p:cNvSpPr/>
          <p:nvPr/>
        </p:nvSpPr>
        <p:spPr>
          <a:xfrm>
            <a:off x="777240" y="2999232"/>
            <a:ext cx="91440" cy="914400"/>
          </a:xfrm>
          <a:prstGeom prst="rect">
            <a:avLst/>
          </a:prstGeom>
          <a:solidFill>
            <a:srgbClr val="C08A2E"/>
          </a:solidFill>
          <a:ln w="12700">
            <a:solidFill>
              <a:srgbClr val="C08A2E"/>
            </a:solidFill>
            <a:prstDash val="solid"/>
          </a:ln>
        </p:spPr>
      </p:sp>
      <p:sp>
        <p:nvSpPr>
          <p:cNvPr id="11" name="Text 9"/>
          <p:cNvSpPr txBox="1"/>
          <p:nvPr/>
        </p:nvSpPr>
        <p:spPr>
          <a:xfrm>
            <a:off x="1143000" y="3118104"/>
            <a:ext cx="3931920" cy="384048"/>
          </a:xfrm>
          <a:prstGeom prst="rect">
            <a:avLst/>
          </a:prstGeom>
          <a:noFill/>
          <a:ln/>
        </p:spPr>
        <p:txBody>
          <a:bodyPr wrap="square" lIns="0" tIns="0" rIns="0" bIns="0" rtlCol="0" anchor="ctr"/>
          <a:lstStyle/>
          <a:p>
            <a:pPr indent="0" marL="0">
              <a:buNone/>
            </a:pPr>
            <a:r>
              <a:rPr lang="en-US" sz="1550" b="1" dirty="0">
                <a:solidFill>
                  <a:srgbClr val="0E2E35"/>
                </a:solidFill>
                <a:latin typeface="Goudy Old Style" pitchFamily="34" charset="0"/>
                <a:ea typeface="Goudy Old Style" pitchFamily="34" charset="-122"/>
                <a:cs typeface="Goudy Old Style" pitchFamily="34" charset="-120"/>
              </a:rPr>
              <a:t>FEMA Port Security Grant Program</a:t>
            </a:r>
            <a:endParaRPr lang="en-US" sz="1550" dirty="0"/>
          </a:p>
        </p:txBody>
      </p:sp>
      <p:sp>
        <p:nvSpPr>
          <p:cNvPr id="12" name="Text 10"/>
          <p:cNvSpPr txBox="1"/>
          <p:nvPr/>
        </p:nvSpPr>
        <p:spPr>
          <a:xfrm>
            <a:off x="1143000" y="3502152"/>
            <a:ext cx="3931920" cy="310896"/>
          </a:xfrm>
          <a:prstGeom prst="rect">
            <a:avLst/>
          </a:prstGeom>
          <a:noFill/>
          <a:ln/>
        </p:spPr>
        <p:txBody>
          <a:bodyPr wrap="square" lIns="0" tIns="0" rIns="0" bIns="0" rtlCol="0" anchor="ctr"/>
          <a:lstStyle/>
          <a:p>
            <a:pPr indent="0" marL="0">
              <a:buNone/>
            </a:pPr>
            <a:r>
              <a:rPr lang="en-US" sz="1200" i="1" dirty="0">
                <a:solidFill>
                  <a:srgbClr val="C0562E"/>
                </a:solidFill>
                <a:latin typeface="Goudy Old Style" pitchFamily="34" charset="0"/>
                <a:ea typeface="Goudy Old Style" pitchFamily="34" charset="-122"/>
                <a:cs typeface="Goudy Old Style" pitchFamily="34" charset="-120"/>
              </a:rPr>
              <a:t>Next round expected mid-2027</a:t>
            </a:r>
            <a:endParaRPr lang="en-US" sz="1200" dirty="0"/>
          </a:p>
        </p:txBody>
      </p:sp>
      <p:sp>
        <p:nvSpPr>
          <p:cNvPr id="13" name="Text 11"/>
          <p:cNvSpPr txBox="1"/>
          <p:nvPr/>
        </p:nvSpPr>
        <p:spPr>
          <a:xfrm>
            <a:off x="5349240" y="3136392"/>
            <a:ext cx="5760720" cy="685800"/>
          </a:xfrm>
          <a:prstGeom prst="rect">
            <a:avLst/>
          </a:prstGeom>
          <a:noFill/>
          <a:ln/>
        </p:spPr>
        <p:txBody>
          <a:bodyPr wrap="square" lIns="0" tIns="0" rIns="0" bIns="0" rtlCol="0" anchor="ctr"/>
          <a:lstStyle/>
          <a:p>
            <a:pPr indent="0" marL="0">
              <a:lnSpc>
                <a:spcPct val="115000"/>
              </a:lnSpc>
              <a:buNone/>
            </a:pPr>
            <a:r>
              <a:rPr lang="en-US" sz="1250" dirty="0">
                <a:solidFill>
                  <a:srgbClr val="5E7176"/>
                </a:solidFill>
                <a:latin typeface="Goudy Old Style" pitchFamily="34" charset="0"/>
                <a:ea typeface="Goudy Old Style" pitchFamily="34" charset="-122"/>
                <a:cs typeface="Goudy Old Style" pitchFamily="34" charset="-120"/>
              </a:rPr>
              <a:t>The Port applies, with a 25 percent match. Drones and drone detection are allowed. The FY2026 round closed July 24, 2026, and the program returns every year.</a:t>
            </a:r>
            <a:endParaRPr lang="en-US" sz="1250" dirty="0"/>
          </a:p>
        </p:txBody>
      </p:sp>
      <p:sp>
        <p:nvSpPr>
          <p:cNvPr id="24" name="Text 22"/>
          <p:cNvSpPr txBox="1"/>
          <p:nvPr/>
        </p:nvSpPr>
        <p:spPr>
          <a:xfrm>
            <a:off x="777240" y="6053328"/>
            <a:ext cx="10607040" cy="384048"/>
          </a:xfrm>
          <a:prstGeom prst="rect">
            <a:avLst/>
          </a:prstGeom>
          <a:noFill/>
          <a:ln/>
        </p:spPr>
        <p:txBody>
          <a:bodyPr wrap="square" lIns="0" tIns="0" rIns="0" bIns="0" rtlCol="0" anchor="ctr"/>
          <a:lstStyle/>
          <a:p>
            <a:pPr indent="0" marL="0">
              <a:lnSpc>
                <a:spcPct val="115000"/>
              </a:lnSpc>
              <a:buNone/>
            </a:pPr>
            <a:r>
              <a:rPr lang="en-US" sz="1000" i="1" dirty="0" u="none">
                <a:solidFill>
                  <a:srgbClr val="8A9A9E"/>
                </a:solidFill>
                <a:latin typeface="Goudy Old Style" pitchFamily="34" charset="0"/>
                <a:ea typeface="Goudy Old Style" pitchFamily="34" charset="-122"/>
                <a:cs typeface="Goudy Old Style" pitchFamily="34" charset="-120"/>
              </a:rPr>
              <a:t>BJA FY2026 JAG Local solicitation; FEMA C-UAS, Port Security and Homeland Security grant notices; COPS FY2026 microgrant notice. Dates and amounts change each cycle and should be checked against the current notice.</a:t>
            </a:r>
            <a:pPr indent="0" marL="0">
              <a:lnSpc>
                <a:spcPct val="115000"/>
              </a:lnSpc>
              <a:buNone/>
            </a:pPr>
            <a:pPr indent="0" marL="0">
              <a:lnSpc>
                <a:spcPct val="115000"/>
              </a:lnSpc>
              <a:buNone/>
            </a:pPr>
            <a:endParaRPr lang="en-US" sz="1000" dirty="0"/>
          </a:p>
        </p:txBody>
      </p:sp>
      <p:sp>
        <p:nvSpPr>
          <p:cNvPr id="25" name="Recently expired"/>
          <p:cNvSpPr/>
          <p:nvPr/>
        </p:nvSpPr>
        <p:spPr>
          <a:xfrm>
            <a:off x="777240" y="4069080"/>
            <a:ext cx="10607040" cy="1828800"/>
          </a:xfrm>
          <a:prstGeom prst="roundRect">
            <a:avLst>
              <a:gd name="adj" fmla="val 6000"/>
            </a:avLst>
          </a:prstGeom>
          <a:solidFill>
            <a:srgbClr val="F4F1EA"/>
          </a:solidFill>
          <a:ln w="9525">
            <a:solidFill>
              <a:srgbClr val="C9C2B3"/>
            </a:solidFill>
          </a:ln>
          <a:effectLst/>
        </p:spPr>
        <p:style>
          <a:lnRef idx="1">
            <a:schemeClr val="accent1"/>
          </a:lnRef>
          <a:fillRef idx="3">
            <a:schemeClr val="accent1"/>
          </a:fillRef>
          <a:effectRef idx="2">
            <a:schemeClr val="accent1"/>
          </a:effectRef>
          <a:fontRef idx="minor">
            <a:schemeClr val="lt1"/>
          </a:fontRef>
        </p:style>
        <p:txBody>
          <a:bodyPr rtlCol="0" anchor="t" wrap="square" lIns="320040" rIns="320040" tIns="164592" bIns="137160"/>
          <a:lstStyle/>
          <a:p>
            <a:pPr algn="l">
              <a:spcAft>
                <a:spcPts val="500"/>
              </a:spcAft>
            </a:pPr>
            <a:r>
              <a:rPr sz="1300" b="1">
                <a:solidFill>
                  <a:srgbClr val="0E2E35"/>
                </a:solidFill>
                <a:latin typeface="Goudy Old Style"/>
              </a:rPr>
              <a:t>Closed or closing before we can act, and back every cycle</a:t>
            </a:r>
          </a:p>
          <a:p>
            <a:pPr algn="l">
              <a:spcAft>
                <a:spcPts val="300"/>
              </a:spcAft>
            </a:pPr>
            <a:r>
              <a:rPr sz="1150" b="1">
                <a:solidFill>
                  <a:srgbClr val="0E2E35"/>
                </a:solidFill>
                <a:latin typeface="Goudy Old Style"/>
              </a:rPr>
              <a:t>DOJ Byrne JAG, local award. </a:t>
            </a:r>
            <a:r>
              <a:rPr sz="1150" b="0">
                <a:solidFill>
                  <a:srgbClr val="5E7176"/>
                </a:solidFill>
                <a:latin typeface="Goudy Old Style"/>
              </a:rPr>
              <a:t>Due October 9, 2026, before our next meeting. About $35,000 to the City and the County, with no match, and drones are now allowed with prior federal approval.</a:t>
            </a:r>
          </a:p>
          <a:p>
            <a:pPr algn="l">
              <a:spcAft>
                <a:spcPts val="300"/>
              </a:spcAft>
            </a:pPr>
            <a:r>
              <a:rPr sz="1150" b="1">
                <a:solidFill>
                  <a:srgbClr val="0E2E35"/>
                </a:solidFill>
                <a:latin typeface="Goudy Old Style"/>
              </a:rPr>
              <a:t>FEMA Homeland Security Grant Program, Houston area. </a:t>
            </a:r>
            <a:r>
              <a:rPr sz="1150" b="0">
                <a:solidFill>
                  <a:srgbClr val="5E7176"/>
                </a:solidFill>
                <a:latin typeface="Goudy Old Style"/>
              </a:rPr>
              <a:t>Closed July 24, 2026. Galveston County is inside the Houston urban area; projects need a terrorism-prevention link.</a:t>
            </a:r>
          </a:p>
          <a:p>
            <a:pPr algn="l">
              <a:spcAft>
                <a:spcPts val="300"/>
              </a:spcAft>
            </a:pPr>
            <a:r>
              <a:rPr sz="1150" b="1">
                <a:solidFill>
                  <a:srgbClr val="0E2E35"/>
                </a:solidFill>
                <a:latin typeface="Goudy Old Style"/>
              </a:rPr>
              <a:t>DOJ COPS Community Policing Development microgrants. </a:t>
            </a:r>
            <a:r>
              <a:rPr sz="1150" b="0">
                <a:solidFill>
                  <a:srgbClr val="5E7176"/>
                </a:solidFill>
                <a:latin typeface="Goudy Old Style"/>
              </a:rPr>
              <a:t>Closed August 24, 2026. Up to $200,000 with no match, and the 2026 notice named drones.</a:t>
            </a:r>
          </a:p>
        </p:txBody>
      </p:sp>
      <p:sp>
        <p:nvSpPr>
          <p:cNvPr id="26"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indent="0" marL="0">
              <a:buNone/>
            </a:pPr>
            <a:r>
              <a:rPr lang="en-US" sz="1200" b="1" spc="240" kern="0" dirty="0">
                <a:solidFill>
                  <a:srgbClr val="2E7D8A"/>
                </a:solidFill>
                <a:latin typeface="Goudy Old Style" pitchFamily="34" charset="0"/>
                <a:ea typeface="Goudy Old Style" pitchFamily="34" charset="-122"/>
                <a:cs typeface="Goudy Old Style" pitchFamily="34" charset="-120"/>
              </a:rPr>
              <a:t>THE ASK</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indent="0" marL="0">
              <a:buNone/>
            </a:pPr>
            <a:r>
              <a:rPr lang="en-US" sz="3800" b="1" dirty="0">
                <a:solidFill>
                  <a:srgbClr val="0E2E35"/>
                </a:solidFill>
                <a:latin typeface="Goudy Old Style" pitchFamily="34" charset="0"/>
                <a:ea typeface="Goudy Old Style" pitchFamily="34" charset="-122"/>
                <a:cs typeface="Goudy Old Style" pitchFamily="34" charset="-120"/>
              </a:rPr>
              <a:t>Four things, none of them a purchase.</a:t>
            </a:r>
            <a:endParaRPr lang="en-US" sz="3800" dirty="0"/>
          </a:p>
        </p:txBody>
      </p:sp>
      <p:sp>
        <p:nvSpPr>
          <p:cNvPr id="4" name="Shape 2"/>
          <p:cNvSpPr/>
          <p:nvPr/>
        </p:nvSpPr>
        <p:spPr>
          <a:xfrm>
            <a:off x="777240" y="1965960"/>
            <a:ext cx="5029200" cy="3794760"/>
          </a:xfrm>
          <a:prstGeom prst="roundRect">
            <a:avLst>
              <a:gd name="adj" fmla="val 1446"/>
            </a:avLst>
          </a:prstGeom>
          <a:solidFill>
            <a:srgbClr val="EFF2F2"/>
          </a:solidFill>
          <a:ln w="12700">
            <a:solidFill>
              <a:srgbClr val="DFE5E5"/>
            </a:solidFill>
            <a:prstDash val="solid"/>
          </a:ln>
        </p:spPr>
        <p:txBody>
          <a:bodyPr/>
          <a:p/>
        </p:txBody>
      </p:sp>
      <p:sp>
        <p:nvSpPr>
          <p:cNvPr id="5" name="Text 3"/>
          <p:cNvSpPr txBox="1"/>
          <p:nvPr/>
        </p:nvSpPr>
        <p:spPr>
          <a:xfrm>
            <a:off x="1143000" y="2240280"/>
            <a:ext cx="4297680" cy="274320"/>
          </a:xfrm>
          <a:prstGeom prst="rect">
            <a:avLst/>
          </a:prstGeom>
          <a:noFill/>
          <a:ln/>
        </p:spPr>
        <p:txBody>
          <a:bodyPr wrap="square" lIns="0" tIns="0" rIns="0" bIns="0" rtlCol="0" anchor="ctr"/>
          <a:lstStyle/>
          <a:p>
            <a:pPr indent="0" marL="0">
              <a:buNone/>
            </a:pPr>
            <a:r>
              <a:rPr lang="en-US" sz="1100" b="1" spc="200" kern="0" dirty="0">
                <a:solidFill>
                  <a:srgbClr val="2E7D8A"/>
                </a:solidFill>
                <a:latin typeface="Goudy Old Style" pitchFamily="34" charset="0"/>
                <a:ea typeface="Goudy Old Style" pitchFamily="34" charset="-122"/>
                <a:cs typeface="Goudy Old Style" pitchFamily="34" charset="-120"/>
              </a:rPr>
              <a:t>WHAT I AM ASKING FOR</a:t>
            </a:r>
            <a:endParaRPr lang="en-US" sz="1100" dirty="0"/>
          </a:p>
        </p:txBody>
      </p:sp>
      <p:sp>
        <p:nvSpPr>
          <p:cNvPr id="6" name="Text 4"/>
          <p:cNvSpPr txBox="1"/>
          <p:nvPr/>
        </p:nvSpPr>
        <p:spPr>
          <a:xfrm>
            <a:off x="1143000" y="2560320"/>
            <a:ext cx="4297680" cy="411480"/>
          </a:xfrm>
          <a:prstGeom prst="rect">
            <a:avLst/>
          </a:prstGeom>
          <a:noFill/>
          <a:ln/>
        </p:spPr>
        <p:txBody>
          <a:bodyPr wrap="square" lIns="0" tIns="0" rIns="0" bIns="0" rtlCol="0" anchor="ctr"/>
          <a:lstStyle/>
          <a:p>
            <a:pPr indent="0" marL="0">
              <a:buNone/>
            </a:pPr>
            <a:r>
              <a:rPr lang="en-US" sz="2000" b="1" dirty="0">
                <a:solidFill>
                  <a:srgbClr val="0E2E35"/>
                </a:solidFill>
                <a:latin typeface="Goudy Old Style" pitchFamily="34" charset="0"/>
                <a:ea typeface="Goudy Old Style" pitchFamily="34" charset="-122"/>
                <a:cs typeface="Goudy Old Style" pitchFamily="34" charset="-120"/>
              </a:rPr>
              <a:t>A first step</a:t>
            </a:r>
            <a:endParaRPr lang="en-US" sz="2000" dirty="0"/>
          </a:p>
        </p:txBody>
      </p:sp>
      <p:sp>
        <p:nvSpPr>
          <p:cNvPr id="7" name="Text 5"/>
          <p:cNvSpPr txBox="1"/>
          <p:nvPr/>
        </p:nvSpPr>
        <p:spPr>
          <a:xfrm>
            <a:off x="1143000" y="3017520"/>
            <a:ext cx="4297680" cy="502920"/>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5E7176"/>
                </a:solidFill>
                <a:latin typeface="Goudy Old Style" pitchFamily="34" charset="0"/>
                <a:ea typeface="Goudy Old Style" pitchFamily="34" charset="-122"/>
                <a:cs typeface="Goudy Old Style" pitchFamily="34" charset="-120"/>
              </a:rPr>
              <a:t>Seek an interlocal agreement among the City, the County and the Port</a:t>
            </a:r>
            <a:endParaRPr lang="en-US" sz="1300" dirty="0"/>
          </a:p>
        </p:txBody>
      </p:sp>
      <p:sp>
        <p:nvSpPr>
          <p:cNvPr id="8" name="Text 6"/>
          <p:cNvSpPr txBox="1"/>
          <p:nvPr/>
        </p:nvSpPr>
        <p:spPr>
          <a:xfrm>
            <a:off x="1143000" y="3611880"/>
            <a:ext cx="4297680" cy="731520"/>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5E7176"/>
                </a:solidFill>
                <a:latin typeface="Goudy Old Style" pitchFamily="34" charset="0"/>
                <a:ea typeface="Goudy Old Style" pitchFamily="34" charset="-122"/>
                <a:cs typeface="Goudy Old Style" pitchFamily="34" charset="-120"/>
              </a:rPr>
              <a:t>Ask whether the County would help fund the program and help find a secure home for the dock on the East End</a:t>
            </a:r>
            <a:endParaRPr lang="en-US" sz="1300" dirty="0"/>
          </a:p>
        </p:txBody>
      </p:sp>
      <p:sp>
        <p:nvSpPr>
          <p:cNvPr id="9" name="Text 7"/>
          <p:cNvSpPr txBox="1"/>
          <p:nvPr/>
        </p:nvSpPr>
        <p:spPr>
          <a:xfrm>
            <a:off x="1143000" y="4434840"/>
            <a:ext cx="4297680" cy="502920"/>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5E7176"/>
                </a:solidFill>
                <a:latin typeface="Goudy Old Style" pitchFamily="34" charset="0"/>
                <a:ea typeface="Goudy Old Style" pitchFamily="34" charset="-122"/>
                <a:cs typeface="Goudy Old Style" pitchFamily="34" charset="-120"/>
              </a:rPr>
              <a:t>Price the five-mile aircraft and its running cost through year six</a:t>
            </a:r>
            <a:endParaRPr lang="en-US" sz="1300" dirty="0"/>
          </a:p>
        </p:txBody>
      </p:sp>
      <p:sp>
        <p:nvSpPr>
          <p:cNvPr id="40" name="Text ask 4"/>
          <p:cNvSpPr txBox="1"/>
          <p:nvPr/>
        </p:nvSpPr>
        <p:spPr>
          <a:xfrm>
            <a:off x="1143000" y="5029200"/>
            <a:ext cx="4297680" cy="502920"/>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5E7176"/>
                </a:solidFill>
                <a:latin typeface="Goudy Old Style" pitchFamily="34" charset="0"/>
                <a:ea typeface="Goudy Old Style" pitchFamily="34" charset="-122"/>
                <a:cs typeface="Goudy Old Style" pitchFamily="34" charset="-120"/>
              </a:rPr>
              <a:t>Adopt written flight rules and the state's public flight report, by choice</a:t>
            </a:r>
            <a:endParaRPr lang="en-US" sz="1300" dirty="0"/>
          </a:p>
        </p:txBody>
      </p:sp>
      <p:sp>
        <p:nvSpPr>
          <p:cNvPr id="10" name="Shape 8"/>
          <p:cNvSpPr/>
          <p:nvPr/>
        </p:nvSpPr>
        <p:spPr>
          <a:xfrm>
            <a:off x="6355080" y="1965960"/>
            <a:ext cx="5029200" cy="3794760"/>
          </a:xfrm>
          <a:prstGeom prst="roundRect">
            <a:avLst>
              <a:gd name="adj" fmla="val 1446"/>
            </a:avLst>
          </a:prstGeom>
          <a:solidFill>
            <a:srgbClr val="0E2E35"/>
          </a:solidFill>
          <a:ln w="12700">
            <a:solidFill>
              <a:srgbClr val="0E2E35"/>
            </a:solidFill>
            <a:prstDash val="solid"/>
          </a:ln>
        </p:spPr>
        <p:txBody>
          <a:bodyPr/>
          <a:p/>
        </p:txBody>
      </p:sp>
      <p:sp>
        <p:nvSpPr>
          <p:cNvPr id="11" name="Text 9"/>
          <p:cNvSpPr txBox="1"/>
          <p:nvPr/>
        </p:nvSpPr>
        <p:spPr>
          <a:xfrm>
            <a:off x="6720840" y="2240280"/>
            <a:ext cx="4297680" cy="274320"/>
          </a:xfrm>
          <a:prstGeom prst="rect">
            <a:avLst/>
          </a:prstGeom>
          <a:noFill/>
          <a:ln/>
        </p:spPr>
        <p:txBody>
          <a:bodyPr wrap="square" lIns="0" tIns="0" rIns="0" bIns="0" rtlCol="0" anchor="ctr"/>
          <a:lstStyle/>
          <a:p>
            <a:pPr indent="0" marL="0">
              <a:buNone/>
            </a:pPr>
            <a:r>
              <a:rPr lang="en-US" sz="1100" b="1" spc="200" kern="0" dirty="0">
                <a:solidFill>
                  <a:srgbClr val="E2D3B3"/>
                </a:solidFill>
                <a:latin typeface="Goudy Old Style" pitchFamily="34" charset="0"/>
                <a:ea typeface="Goudy Old Style" pitchFamily="34" charset="-122"/>
                <a:cs typeface="Goudy Old Style" pitchFamily="34" charset="-120"/>
              </a:rPr>
              <a:t>WHAT I AM NOT ASKING FOR</a:t>
            </a:r>
            <a:endParaRPr lang="en-US" sz="1100" dirty="0"/>
          </a:p>
        </p:txBody>
      </p:sp>
      <p:sp>
        <p:nvSpPr>
          <p:cNvPr id="12" name="Text 10"/>
          <p:cNvSpPr txBox="1"/>
          <p:nvPr/>
        </p:nvSpPr>
        <p:spPr>
          <a:xfrm>
            <a:off x="6720840" y="2560320"/>
            <a:ext cx="4297680" cy="411480"/>
          </a:xfrm>
          <a:prstGeom prst="rect">
            <a:avLst/>
          </a:prstGeom>
          <a:noFill/>
          <a:ln/>
        </p:spPr>
        <p:txBody>
          <a:bodyPr wrap="square" lIns="0" tIns="0" rIns="0" bIns="0" rtlCol="0" anchor="ctr"/>
          <a:lstStyle/>
          <a:p>
            <a:pPr indent="0" marL="0">
              <a:buNone/>
            </a:pPr>
            <a:r>
              <a:rPr lang="en-US" sz="2000" b="1" dirty="0">
                <a:solidFill>
                  <a:srgbClr val="FFFFFF"/>
                </a:solidFill>
                <a:latin typeface="Goudy Old Style" pitchFamily="34" charset="0"/>
                <a:ea typeface="Goudy Old Style" pitchFamily="34" charset="-122"/>
                <a:cs typeface="Goudy Old Style" pitchFamily="34" charset="-120"/>
              </a:rPr>
              <a:t>No money tonight</a:t>
            </a:r>
            <a:endParaRPr lang="en-US" sz="2000" dirty="0"/>
          </a:p>
        </p:txBody>
      </p:sp>
      <p:sp>
        <p:nvSpPr>
          <p:cNvPr id="13" name="Text 11"/>
          <p:cNvSpPr txBox="1"/>
          <p:nvPr/>
        </p:nvSpPr>
        <p:spPr>
          <a:xfrm>
            <a:off x="6720840" y="3108960"/>
            <a:ext cx="4297680" cy="658368"/>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C7D6D9"/>
                </a:solidFill>
                <a:latin typeface="Goudy Old Style" pitchFamily="34" charset="0"/>
                <a:ea typeface="Goudy Old Style" pitchFamily="34" charset="-122"/>
                <a:cs typeface="Goudy Old Style" pitchFamily="34" charset="-120"/>
              </a:rPr>
              <a:t>No purchase, no contract and no budget amendment</a:t>
            </a:r>
            <a:endParaRPr lang="en-US" sz="1300" dirty="0"/>
          </a:p>
        </p:txBody>
      </p:sp>
      <p:sp>
        <p:nvSpPr>
          <p:cNvPr id="14" name="Text 12"/>
          <p:cNvSpPr txBox="1"/>
          <p:nvPr/>
        </p:nvSpPr>
        <p:spPr>
          <a:xfrm>
            <a:off x="6720840" y="3803904"/>
            <a:ext cx="4297680" cy="658368"/>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C7D6D9"/>
                </a:solidFill>
                <a:latin typeface="Goudy Old Style" pitchFamily="34" charset="0"/>
                <a:ea typeface="Goudy Old Style" pitchFamily="34" charset="-122"/>
                <a:cs typeface="Goudy Old Style" pitchFamily="34" charset="-120"/>
              </a:rPr>
              <a:t>No new authority over anybody's data</a:t>
            </a:r>
            <a:endParaRPr lang="en-US" sz="1300" dirty="0"/>
          </a:p>
        </p:txBody>
      </p:sp>
      <p:sp>
        <p:nvSpPr>
          <p:cNvPr id="15" name="Text 13"/>
          <p:cNvSpPr txBox="1"/>
          <p:nvPr/>
        </p:nvSpPr>
        <p:spPr>
          <a:xfrm>
            <a:off x="6720840" y="4498848"/>
            <a:ext cx="4297680" cy="658368"/>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C7D6D9"/>
                </a:solidFill>
                <a:latin typeface="Goudy Old Style" pitchFamily="34" charset="0"/>
                <a:ea typeface="Goudy Old Style" pitchFamily="34" charset="-122"/>
                <a:cs typeface="Goudy Old Style" pitchFamily="34" charset="-120"/>
              </a:rPr>
              <a:t>Nothing that cannot be undone at the next meeting</a:t>
            </a:r>
            <a:endParaRPr lang="en-US" sz="1300" dirty="0"/>
          </a:p>
        </p:txBody>
      </p:sp>
      <p:sp>
        <p:nvSpPr>
          <p:cNvPr id="16" name="Text 14"/>
          <p:cNvSpPr txBox="1"/>
          <p:nvPr/>
        </p:nvSpPr>
        <p:spPr>
          <a:xfrm>
            <a:off x="777240" y="5897880"/>
            <a:ext cx="10607040" cy="457200"/>
          </a:xfrm>
          <a:prstGeom prst="rect">
            <a:avLst/>
          </a:prstGeom>
          <a:noFill/>
          <a:ln/>
        </p:spPr>
        <p:txBody>
          <a:bodyPr wrap="square" lIns="0" tIns="0" rIns="0" bIns="0" rtlCol="0" anchor="ctr"/>
          <a:lstStyle/>
          <a:p>
            <a:pPr indent="0" marL="0">
              <a:buNone/>
            </a:pPr>
            <a:r>
              <a:rPr lang="en-US" sz="1350" i="1" dirty="0">
                <a:solidFill>
                  <a:srgbClr val="0E2E35"/>
                </a:solidFill>
                <a:latin typeface="Goudy Old Style" pitchFamily="34" charset="0"/>
                <a:ea typeface="Goudy Old Style" pitchFamily="34" charset="-122"/>
                <a:cs typeface="Goudy Old Style" pitchFamily="34" charset="-120"/>
              </a:rPr>
              <a:t>The last item is the one to lead with. It costs nothing, it answers the loudest objection in the room, and it is the reason the others get a hearing.</a:t>
            </a:r>
            <a:endParaRPr lang="en-US" sz="1350" dirty="0"/>
          </a:p>
        </p:txBody>
      </p:sp>
      <p:sp>
        <p:nvSpPr>
          <p:cNvPr id="41"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indent="0" marL="0">
              <a:buNone/>
            </a:pPr>
            <a:r>
              <a:rPr lang="en-US" sz="1200" b="1" spc="240" kern="0" dirty="0">
                <a:solidFill>
                  <a:srgbClr val="2E7D8A"/>
                </a:solidFill>
                <a:latin typeface="Goudy Old Style" pitchFamily="34" charset="0"/>
                <a:ea typeface="Goudy Old Style" pitchFamily="34" charset="-122"/>
                <a:cs typeface="Goudy Old Style" pitchFamily="34" charset="-120"/>
              </a:rPr>
              <a:t>WHERE THIS LEAVES US</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indent="0" marL="0">
              <a:buNone/>
            </a:pPr>
            <a:r>
              <a:rPr lang="en-US" sz="3800" b="1" dirty="0">
                <a:solidFill>
                  <a:srgbClr val="0E2E35"/>
                </a:solidFill>
                <a:latin typeface="Goudy Old Style" pitchFamily="34" charset="0"/>
                <a:ea typeface="Goudy Old Style" pitchFamily="34" charset="-122"/>
                <a:cs typeface="Goudy Old Style" pitchFamily="34" charset="-120"/>
              </a:rPr>
              <a:t>The money exists. Here is the work.</a:t>
            </a:r>
            <a:endParaRPr lang="en-US" sz="3800" dirty="0"/>
          </a:p>
        </p:txBody>
      </p:sp>
      <p:sp>
        <p:nvSpPr>
          <p:cNvPr id="4" name="Shape 2"/>
          <p:cNvSpPr/>
          <p:nvPr/>
        </p:nvSpPr>
        <p:spPr>
          <a:xfrm>
            <a:off x="777240" y="1965960"/>
            <a:ext cx="5029200" cy="3794760"/>
          </a:xfrm>
          <a:prstGeom prst="roundRect">
            <a:avLst>
              <a:gd name="adj" fmla="val 1446"/>
            </a:avLst>
          </a:prstGeom>
          <a:solidFill>
            <a:srgbClr val="EFF2F2"/>
          </a:solidFill>
          <a:ln w="12700">
            <a:solidFill>
              <a:srgbClr val="DFE5E5"/>
            </a:solidFill>
            <a:prstDash val="solid"/>
          </a:ln>
        </p:spPr>
        <p:txBody>
          <a:bodyPr/>
          <a:p/>
        </p:txBody>
      </p:sp>
      <p:sp>
        <p:nvSpPr>
          <p:cNvPr id="5" name="Text 3"/>
          <p:cNvSpPr txBox="1"/>
          <p:nvPr/>
        </p:nvSpPr>
        <p:spPr>
          <a:xfrm>
            <a:off x="1143000" y="2240280"/>
            <a:ext cx="4297680" cy="274320"/>
          </a:xfrm>
          <a:prstGeom prst="rect">
            <a:avLst/>
          </a:prstGeom>
          <a:noFill/>
          <a:ln/>
        </p:spPr>
        <p:txBody>
          <a:bodyPr wrap="square" lIns="0" tIns="0" rIns="0" bIns="0" rtlCol="0" anchor="ctr"/>
          <a:lstStyle/>
          <a:p>
            <a:pPr indent="0" marL="0">
              <a:buNone/>
            </a:pPr>
            <a:r>
              <a:rPr lang="en-US" sz="1100" b="1" spc="200" kern="0" dirty="0">
                <a:solidFill>
                  <a:srgbClr val="2E7D8A"/>
                </a:solidFill>
                <a:latin typeface="Goudy Old Style" pitchFamily="34" charset="0"/>
                <a:ea typeface="Goudy Old Style" pitchFamily="34" charset="-122"/>
                <a:cs typeface="Goudy Old Style" pitchFamily="34" charset="-120"/>
              </a:rPr>
              <a:t>WHAT IS AVAILABLE</a:t>
            </a:r>
            <a:endParaRPr lang="en-US" sz="1100" dirty="0"/>
          </a:p>
        </p:txBody>
      </p:sp>
      <p:sp>
        <p:nvSpPr>
          <p:cNvPr id="6" name="Text 4"/>
          <p:cNvSpPr txBox="1"/>
          <p:nvPr/>
        </p:nvSpPr>
        <p:spPr>
          <a:xfrm>
            <a:off x="1143000" y="2560320"/>
            <a:ext cx="4297680" cy="411480"/>
          </a:xfrm>
          <a:prstGeom prst="rect">
            <a:avLst/>
          </a:prstGeom>
          <a:noFill/>
          <a:ln/>
        </p:spPr>
        <p:txBody>
          <a:bodyPr wrap="square" lIns="0" tIns="0" rIns="0" bIns="0" rtlCol="0" anchor="ctr"/>
          <a:lstStyle/>
          <a:p>
            <a:pPr indent="0" marL="0">
              <a:buNone/>
            </a:pPr>
            <a:r>
              <a:rPr lang="en-US" sz="2000" b="1" dirty="0">
                <a:solidFill>
                  <a:srgbClr val="0E2E35"/>
                </a:solidFill>
                <a:latin typeface="Goudy Old Style" pitchFamily="34" charset="0"/>
                <a:ea typeface="Goudy Old Style" pitchFamily="34" charset="-122"/>
                <a:cs typeface="Goudy Old Style" pitchFamily="34" charset="-120"/>
              </a:rPr>
              <a:t>Money and authority</a:t>
            </a:r>
            <a:endParaRPr lang="en-US" sz="2000" dirty="0"/>
          </a:p>
        </p:txBody>
      </p:sp>
      <p:sp>
        <p:nvSpPr>
          <p:cNvPr id="7" name="Text 5"/>
          <p:cNvSpPr txBox="1"/>
          <p:nvPr/>
        </p:nvSpPr>
        <p:spPr>
          <a:xfrm>
            <a:off x="1143000" y="3017520"/>
            <a:ext cx="4297680" cy="548640"/>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5E7176"/>
                </a:solidFill>
                <a:latin typeface="Goudy Old Style" pitchFamily="34" charset="0"/>
                <a:ea typeface="Goudy Old Style" pitchFamily="34" charset="-122"/>
                <a:cs typeface="Goudy Old Style" pitchFamily="34" charset="-120"/>
              </a:rPr>
              <a:t>FEMA counter-drone money, about $250 million, opening next</a:t>
            </a:r>
            <a:endParaRPr lang="en-US" sz="1300" dirty="0"/>
          </a:p>
        </p:txBody>
      </p:sp>
      <p:sp>
        <p:nvSpPr>
          <p:cNvPr id="8" name="Text 6"/>
          <p:cNvSpPr txBox="1"/>
          <p:nvPr/>
        </p:nvSpPr>
        <p:spPr>
          <a:xfrm>
            <a:off x="1143000" y="3703320"/>
            <a:ext cx="4297680" cy="548640"/>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5E7176"/>
                </a:solidFill>
                <a:latin typeface="Goudy Old Style" pitchFamily="34" charset="0"/>
                <a:ea typeface="Goudy Old Style" pitchFamily="34" charset="-122"/>
                <a:cs typeface="Goudy Old Style" pitchFamily="34" charset="-120"/>
              </a:rPr>
              <a:t>Port security grant, next round expected mid-2027</a:t>
            </a:r>
            <a:endParaRPr lang="en-US" sz="1300" dirty="0"/>
          </a:p>
        </p:txBody>
      </p:sp>
      <p:sp>
        <p:nvSpPr>
          <p:cNvPr id="9" name="Text 7"/>
          <p:cNvSpPr txBox="1"/>
          <p:nvPr/>
        </p:nvSpPr>
        <p:spPr>
          <a:xfrm>
            <a:off x="1143000" y="4389120"/>
            <a:ext cx="4297680" cy="548640"/>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5E7176"/>
                </a:solidFill>
                <a:latin typeface="Goudy Old Style" pitchFamily="34" charset="0"/>
                <a:ea typeface="Goudy Old Style" pitchFamily="34" charset="-122"/>
                <a:cs typeface="Goudy Old Style" pitchFamily="34" charset="-120"/>
              </a:rPr>
              <a:t>Homeland security and federal JAG grants, back every year</a:t>
            </a:r>
            <a:endParaRPr lang="en-US" sz="1300" dirty="0"/>
          </a:p>
        </p:txBody>
      </p:sp>
      <p:sp>
        <p:nvSpPr>
          <p:cNvPr id="67" name="Text item 4"/>
          <p:cNvSpPr txBox="1"/>
          <p:nvPr/>
        </p:nvSpPr>
        <p:spPr>
          <a:xfrm>
            <a:off x="1143000" y="5074920"/>
            <a:ext cx="4297680" cy="548640"/>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5E7176"/>
                </a:solidFill>
                <a:latin typeface="Goudy Old Style" pitchFamily="34" charset="0"/>
                <a:ea typeface="Goudy Old Style" pitchFamily="34" charset="-122"/>
                <a:cs typeface="Goudy Old Style" pitchFamily="34" charset="-120"/>
              </a:rPr>
              <a:t>State law already lists port security as a lawful drone use</a:t>
            </a:r>
            <a:endParaRPr lang="en-US" sz="1300" dirty="0"/>
          </a:p>
        </p:txBody>
      </p:sp>
      <p:sp>
        <p:nvSpPr>
          <p:cNvPr id="10" name="Shape 8"/>
          <p:cNvSpPr/>
          <p:nvPr/>
        </p:nvSpPr>
        <p:spPr>
          <a:xfrm>
            <a:off x="6355080" y="1965960"/>
            <a:ext cx="5029200" cy="3794760"/>
          </a:xfrm>
          <a:prstGeom prst="roundRect">
            <a:avLst>
              <a:gd name="adj" fmla="val 1446"/>
            </a:avLst>
          </a:prstGeom>
          <a:solidFill>
            <a:srgbClr val="0E2E35"/>
          </a:solidFill>
          <a:ln w="12700">
            <a:solidFill>
              <a:srgbClr val="0E2E35"/>
            </a:solidFill>
            <a:prstDash val="solid"/>
          </a:ln>
        </p:spPr>
        <p:txBody>
          <a:bodyPr/>
          <a:p/>
        </p:txBody>
      </p:sp>
      <p:sp>
        <p:nvSpPr>
          <p:cNvPr id="11" name="Text 9"/>
          <p:cNvSpPr txBox="1"/>
          <p:nvPr/>
        </p:nvSpPr>
        <p:spPr>
          <a:xfrm>
            <a:off x="6720840" y="2240280"/>
            <a:ext cx="4297680" cy="274320"/>
          </a:xfrm>
          <a:prstGeom prst="rect">
            <a:avLst/>
          </a:prstGeom>
          <a:noFill/>
          <a:ln/>
        </p:spPr>
        <p:txBody>
          <a:bodyPr wrap="square" lIns="0" tIns="0" rIns="0" bIns="0" rtlCol="0" anchor="ctr"/>
          <a:lstStyle/>
          <a:p>
            <a:pPr indent="0" marL="0">
              <a:buNone/>
            </a:pPr>
            <a:r>
              <a:rPr lang="en-US" sz="1100" b="1" spc="200" kern="0" dirty="0">
                <a:solidFill>
                  <a:srgbClr val="E2D3B3"/>
                </a:solidFill>
                <a:latin typeface="Goudy Old Style" pitchFamily="34" charset="0"/>
                <a:ea typeface="Goudy Old Style" pitchFamily="34" charset="-122"/>
                <a:cs typeface="Goudy Old Style" pitchFamily="34" charset="-120"/>
              </a:rPr>
              <a:t>WHAT WE HAVE TO OVERCOME</a:t>
            </a:r>
            <a:endParaRPr lang="en-US" sz="1100" dirty="0"/>
          </a:p>
        </p:txBody>
      </p:sp>
      <p:sp>
        <p:nvSpPr>
          <p:cNvPr id="12" name="Text 10"/>
          <p:cNvSpPr txBox="1"/>
          <p:nvPr/>
        </p:nvSpPr>
        <p:spPr>
          <a:xfrm>
            <a:off x="6720840" y="2560320"/>
            <a:ext cx="4297680" cy="411480"/>
          </a:xfrm>
          <a:prstGeom prst="rect">
            <a:avLst/>
          </a:prstGeom>
          <a:noFill/>
          <a:ln/>
        </p:spPr>
        <p:txBody>
          <a:bodyPr wrap="square" lIns="0" tIns="0" rIns="0" bIns="0" rtlCol="0" anchor="ctr"/>
          <a:lstStyle/>
          <a:p>
            <a:pPr indent="0" marL="0">
              <a:buNone/>
            </a:pPr>
            <a:r>
              <a:rPr lang="en-US" sz="2000" b="1" dirty="0">
                <a:solidFill>
                  <a:srgbClr val="FFFFFF"/>
                </a:solidFill>
                <a:latin typeface="Goudy Old Style" pitchFamily="34" charset="0"/>
                <a:ea typeface="Goudy Old Style" pitchFamily="34" charset="-122"/>
                <a:cs typeface="Goudy Old Style" pitchFamily="34" charset="-120"/>
              </a:rPr>
              <a:t>The work before the money</a:t>
            </a:r>
            <a:endParaRPr lang="en-US" sz="2000" dirty="0"/>
          </a:p>
        </p:txBody>
      </p:sp>
      <p:sp>
        <p:nvSpPr>
          <p:cNvPr id="13" name="Text 11"/>
          <p:cNvSpPr txBox="1"/>
          <p:nvPr/>
        </p:nvSpPr>
        <p:spPr>
          <a:xfrm>
            <a:off x="6720840" y="3017520"/>
            <a:ext cx="4297680" cy="548640"/>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C7D6D9"/>
                </a:solidFill>
                <a:latin typeface="Goudy Old Style" pitchFamily="34" charset="0"/>
                <a:ea typeface="Goudy Old Style" pitchFamily="34" charset="-122"/>
                <a:cs typeface="Goudy Old Style" pitchFamily="34" charset="-120"/>
              </a:rPr>
              <a:t>An interlocal agreement, a roof, and the County's help with funding</a:t>
            </a:r>
            <a:endParaRPr lang="en-US" sz="1300" dirty="0"/>
          </a:p>
        </p:txBody>
      </p:sp>
      <p:sp>
        <p:nvSpPr>
          <p:cNvPr id="14" name="Text 12"/>
          <p:cNvSpPr txBox="1"/>
          <p:nvPr/>
        </p:nvSpPr>
        <p:spPr>
          <a:xfrm>
            <a:off x="6720840" y="3703320"/>
            <a:ext cx="4297680" cy="548640"/>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C7D6D9"/>
                </a:solidFill>
                <a:latin typeface="Goudy Old Style" pitchFamily="34" charset="0"/>
                <a:ea typeface="Goudy Old Style" pitchFamily="34" charset="-122"/>
                <a:cs typeface="Goudy Old Style" pitchFamily="34" charset="-120"/>
              </a:rPr>
              <a:t>A use policy that ties every flight to a lawful use under Chapter 423</a:t>
            </a:r>
            <a:endParaRPr lang="en-US" sz="1300" dirty="0"/>
          </a:p>
        </p:txBody>
      </p:sp>
      <p:sp>
        <p:nvSpPr>
          <p:cNvPr id="15" name="Text 13"/>
          <p:cNvSpPr txBox="1"/>
          <p:nvPr/>
        </p:nvSpPr>
        <p:spPr>
          <a:xfrm>
            <a:off x="6720840" y="4389120"/>
            <a:ext cx="4297680" cy="548640"/>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C7D6D9"/>
                </a:solidFill>
                <a:latin typeface="Goudy Old Style" pitchFamily="34" charset="0"/>
                <a:ea typeface="Goudy Old Style" pitchFamily="34" charset="-122"/>
                <a:cs typeface="Goudy Old Style" pitchFamily="34" charset="-120"/>
              </a:rPr>
              <a:t>An aircraft on the federal approved list, and FAA approval to fly beyond sight</a:t>
            </a:r>
            <a:endParaRPr lang="en-US" sz="1300" dirty="0"/>
          </a:p>
        </p:txBody>
      </p:sp>
      <p:sp>
        <p:nvSpPr>
          <p:cNvPr id="73" name="Text item 4"/>
          <p:cNvSpPr txBox="1"/>
          <p:nvPr/>
        </p:nvSpPr>
        <p:spPr>
          <a:xfrm>
            <a:off x="6720840" y="5074920"/>
            <a:ext cx="4297680" cy="548640"/>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C7D6D9"/>
                </a:solidFill>
                <a:latin typeface="Goudy Old Style" pitchFamily="34" charset="0"/>
                <a:ea typeface="Goudy Old Style" pitchFamily="34" charset="-122"/>
                <a:cs typeface="Goudy Old Style" pitchFamily="34" charset="-120"/>
              </a:rPr>
              <a:t>Certified officers for any drone takedown, and a local share of the cost</a:t>
            </a:r>
            <a:endParaRPr lang="en-US" sz="1300" dirty="0"/>
          </a:p>
        </p:txBody>
      </p:sp>
      <p:sp>
        <p:nvSpPr>
          <p:cNvPr id="16" name="Text 14"/>
          <p:cNvSpPr txBox="1"/>
          <p:nvPr/>
        </p:nvSpPr>
        <p:spPr>
          <a:xfrm>
            <a:off x="777240" y="5897880"/>
            <a:ext cx="10607040" cy="457200"/>
          </a:xfrm>
          <a:prstGeom prst="rect">
            <a:avLst/>
          </a:prstGeom>
          <a:noFill/>
          <a:ln/>
        </p:spPr>
        <p:txBody>
          <a:bodyPr wrap="square" lIns="0" tIns="0" rIns="0" bIns="0" rtlCol="0" anchor="ctr"/>
          <a:lstStyle/>
          <a:p>
            <a:pPr indent="0" marL="0">
              <a:buNone/>
            </a:pPr>
            <a:r>
              <a:rPr lang="en-US" sz="1350" i="1" dirty="0">
                <a:solidFill>
                  <a:srgbClr val="0E2E35"/>
                </a:solidFill>
                <a:latin typeface="Goudy Old Style" pitchFamily="34" charset="0"/>
                <a:ea typeface="Goudy Old Style" pitchFamily="34" charset="-122"/>
                <a:cs typeface="Goudy Old Style" pitchFamily="34" charset="-120"/>
              </a:rPr>
              <a:t>None of it is out of reach. All of it moves faster when the City, the County and the Port work from the same calendar.</a:t>
            </a:r>
            <a:endParaRPr lang="en-US" sz="1350" dirty="0"/>
          </a:p>
        </p:txBody>
      </p:sp>
      <p:sp>
        <p:nvSpPr>
          <p:cNvPr id="74"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9">
    <p:bg>
      <p:bgPr>
        <a:solidFill>
          <a:srgbClr val="0E2E35"/>
        </a:solidFill>
      </p:bgPr>
    </p:bg>
    <p:spTree>
      <p:nvGrpSpPr>
        <p:cNvPr id="1" name=""/>
        <p:cNvGrpSpPr/>
        <p:nvPr/>
      </p:nvGrpSpPr>
      <p:grpSpPr>
        <a:xfrm>
          <a:off x="0" y="0"/>
          <a:ext cx="0" cy="0"/>
          <a:chOff x="0" y="0"/>
          <a:chExt cx="0" cy="0"/>
        </a:xfrm>
      </p:grpSpPr>
      <p:pic>
        <p:nvPicPr>
          <p:cNvPr id="2" name="Image 0" descr="drone-plain-sky.jpg">    </p:cNvPr>
          <p:cNvPicPr>
            <a:picLocks noChangeAspect="1"/>
          </p:cNvPicPr>
          <p:nvPr/>
        </p:nvPicPr>
        <p:blipFill>
          <a:blip r:embed="rId1"/>
          <a:srcRect l="0" r="0" t="0" b="0"/>
          <a:stretch/>
        </p:blipFill>
        <p:spPr>
          <a:xfrm>
            <a:off x="0" y="0"/>
            <a:ext cx="12161520" cy="6858000"/>
          </a:xfrm>
          <a:prstGeom prst="rect">
            <a:avLst/>
          </a:prstGeom>
        </p:spPr>
      </p:pic>
      <p:sp>
        <p:nvSpPr>
          <p:cNvPr id="3" name="Shape 0"/>
          <p:cNvSpPr/>
          <p:nvPr/>
        </p:nvSpPr>
        <p:spPr>
          <a:xfrm>
            <a:off x="0" y="0"/>
            <a:ext cx="12161520" cy="6858000"/>
          </a:xfrm>
          <a:prstGeom prst="rect">
            <a:avLst/>
          </a:prstGeom>
          <a:solidFill>
            <a:srgbClr val="0E2E35">
              <a:alpha val="48000"/>
            </a:srgbClr>
          </a:solidFill>
          <a:ln w="12700">
            <a:solidFill>
              <a:srgbClr val="333333"/>
            </a:solidFill>
            <a:prstDash val="solid"/>
          </a:ln>
        </p:spPr>
      </p:sp>
      <p:sp>
        <p:nvSpPr>
          <p:cNvPr id="4" name="Shape 1"/>
          <p:cNvSpPr/>
          <p:nvPr/>
        </p:nvSpPr>
        <p:spPr>
          <a:xfrm>
            <a:off x="0" y="3566160"/>
            <a:ext cx="12161520" cy="3291840"/>
          </a:xfrm>
          <a:prstGeom prst="rect">
            <a:avLst/>
          </a:prstGeom>
          <a:solidFill>
            <a:srgbClr val="0E2E35">
              <a:alpha val="80000"/>
            </a:srgbClr>
          </a:solidFill>
          <a:ln w="12700">
            <a:solidFill>
              <a:srgbClr val="333333"/>
            </a:solidFill>
            <a:prstDash val="solid"/>
          </a:ln>
        </p:spPr>
      </p:sp>
      <p:sp>
        <p:nvSpPr>
          <p:cNvPr id="5" name="Text 2"/>
          <p:cNvSpPr txBox="1"/>
          <p:nvPr/>
        </p:nvSpPr>
        <p:spPr>
          <a:xfrm>
            <a:off x="822960" y="4160520"/>
            <a:ext cx="10515600" cy="868680"/>
          </a:xfrm>
          <a:prstGeom prst="rect">
            <a:avLst/>
          </a:prstGeom>
          <a:noFill/>
          <a:ln/>
        </p:spPr>
        <p:txBody>
          <a:bodyPr wrap="square" lIns="0" tIns="0" rIns="0" bIns="0" rtlCol="0" anchor="ctr"/>
          <a:lstStyle/>
          <a:p>
            <a:pPr indent="0" marL="0">
              <a:buNone/>
            </a:pPr>
            <a:r>
              <a:rPr lang="en-US" sz="4200" b="1" dirty="0">
                <a:solidFill>
                  <a:srgbClr val="FFFFFF"/>
                </a:solidFill>
                <a:latin typeface="Goudy Old Style" pitchFamily="34" charset="0"/>
                <a:ea typeface="Goudy Old Style" pitchFamily="34" charset="-122"/>
                <a:cs typeface="Goudy Old Style" pitchFamily="34" charset="-120"/>
              </a:rPr>
              <a:t>We live on an island.</a:t>
            </a:r>
            <a:endParaRPr lang="en-US" sz="4200" dirty="0"/>
          </a:p>
        </p:txBody>
      </p:sp>
      <p:sp>
        <p:nvSpPr>
          <p:cNvPr id="6" name="Text 3"/>
          <p:cNvSpPr txBox="1"/>
          <p:nvPr/>
        </p:nvSpPr>
        <p:spPr>
          <a:xfrm>
            <a:off x="822960" y="5074920"/>
            <a:ext cx="9692640" cy="822960"/>
          </a:xfrm>
          <a:prstGeom prst="rect">
            <a:avLst/>
          </a:prstGeom>
          <a:noFill/>
          <a:ln/>
        </p:spPr>
        <p:txBody>
          <a:bodyPr wrap="square" lIns="0" tIns="0" rIns="0" bIns="0" rtlCol="0" anchor="ctr"/>
          <a:lstStyle/>
          <a:p>
            <a:pPr indent="0" marL="0">
              <a:lnSpc>
                <a:spcPct val="120000"/>
              </a:lnSpc>
              <a:buNone/>
            </a:pPr>
            <a:r>
              <a:rPr lang="en-US" sz="2000" dirty="0">
                <a:solidFill>
                  <a:srgbClr val="E2D3B3"/>
                </a:solidFill>
                <a:latin typeface="Goudy Old Style" pitchFamily="34" charset="0"/>
                <a:ea typeface="Goudy Old Style" pitchFamily="34" charset="-122"/>
                <a:cs typeface="Goudy Old Style" pitchFamily="34" charset="-120"/>
              </a:rPr>
              <a:t>There are only so many ways off it. That is a strategic advantage and we are not using it.</a:t>
            </a:r>
            <a:endParaRPr lang="en-US" sz="2000" dirty="0"/>
          </a:p>
        </p:txBody>
      </p:sp>
      <p:sp>
        <p:nvSpPr>
          <p:cNvPr id="7" name="Text 4"/>
          <p:cNvSpPr txBox="1"/>
          <p:nvPr/>
        </p:nvSpPr>
        <p:spPr>
          <a:xfrm>
            <a:off x="822960" y="6144768"/>
            <a:ext cx="10515600" cy="365760"/>
          </a:xfrm>
          <a:prstGeom prst="rect">
            <a:avLst/>
          </a:prstGeom>
          <a:noFill/>
          <a:ln/>
        </p:spPr>
        <p:txBody>
          <a:bodyPr wrap="square" lIns="0" tIns="0" rIns="0" bIns="0" rtlCol="0" anchor="ctr"/>
          <a:lstStyle/>
          <a:p>
            <a:pPr indent="0" marL="0">
              <a:buNone/>
            </a:pPr>
            <a:r>
              <a:rPr lang="en-US" sz="1300" dirty="0">
                <a:solidFill>
                  <a:srgbClr val="C7D6D9"/>
                </a:solidFill>
                <a:latin typeface="Goudy Old Style" pitchFamily="34" charset="0"/>
                <a:ea typeface="Goudy Old Style" pitchFamily="34" charset="-122"/>
                <a:cs typeface="Goudy Old Style" pitchFamily="34" charset="-120"/>
              </a:rPr>
              <a:t>Raymond Arce   |   Raymond4Galveston@gmail.com   |   raymond4galveston.com</a:t>
            </a:r>
            <a:endParaRPr lang="en-US" sz="1300" dirty="0"/>
          </a:p>
        </p:txBody>
      </p:sp>
      <p:sp>
        <p:nvSpPr>
          <p:cNvPr id="8"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0"/>
          <p:cNvSpPr txBox="1"/>
          <p:nvPr/>
        </p:nvSpPr>
        <p:spPr>
          <a:xfrm>
            <a:off x="777240" y="594360"/>
            <a:ext cx="9601200" cy="292608"/>
          </a:xfrm>
          <a:prstGeom prst="rect">
            <a:avLst/>
          </a:prstGeom>
          <a:noFill/>
          <a:ln/>
        </p:spPr>
        <p:txBody>
          <a:bodyPr wrap="square" lIns="0" tIns="0" rIns="0" bIns="0" rtlCol="0" anchor="ctr"/>
          <a:lstStyle/>
          <a:p>
            <a:pPr indent="0" marL="0">
              <a:buNone/>
            </a:pPr>
            <a:r>
              <a:rPr lang="en-US" sz="1200" b="1" spc="240" kern="0" dirty="0">
                <a:solidFill>
                  <a:srgbClr val="2E7D8A"/>
                </a:solidFill>
                <a:latin typeface="Goudy Old Style" pitchFamily="34" charset="0"/>
                <a:ea typeface="Goudy Old Style" pitchFamily="34" charset="-122"/>
                <a:cs typeface="Goudy Old Style" pitchFamily="34" charset="-120"/>
              </a:rPr>
              <a:t>WHAT THE FAA CHECKS</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indent="0" marL="0">
              <a:buNone/>
            </a:pPr>
            <a:r>
              <a:rPr lang="en-US" sz="3800" b="1" dirty="0">
                <a:solidFill>
                  <a:srgbClr val="0E2E35"/>
                </a:solidFill>
                <a:latin typeface="Goudy Old Style" pitchFamily="34" charset="0"/>
                <a:ea typeface="Goudy Old Style" pitchFamily="34" charset="-122"/>
                <a:cs typeface="Goudy Old Style" pitchFamily="34" charset="-120"/>
              </a:rPr>
              <a:t>Height is not the only FAA rule.</a:t>
            </a:r>
            <a:endParaRPr lang="en-US" sz="3800" dirty="0"/>
          </a:p>
        </p:txBody>
      </p:sp>
      <p:sp>
        <p:nvSpPr>
          <p:cNvPr id="4" name="Shape 2"/>
          <p:cNvSpPr/>
          <p:nvPr/>
        </p:nvSpPr>
        <p:spPr>
          <a:xfrm>
            <a:off x="777240" y="1965960"/>
            <a:ext cx="10607040" cy="896112"/>
          </a:xfrm>
          <a:prstGeom prst="roundRect">
            <a:avLst>
              <a:gd name="adj" fmla="val 6122"/>
            </a:avLst>
          </a:prstGeom>
          <a:solidFill>
            <a:srgbClr val="E4EFF0"/>
          </a:solidFill>
          <a:ln w="12700">
            <a:solidFill>
              <a:srgbClr val="E4EFF0"/>
            </a:solidFill>
            <a:prstDash val="solid"/>
          </a:ln>
        </p:spPr>
      </p:sp>
      <p:sp>
        <p:nvSpPr>
          <p:cNvPr id="5" name="Shape 3"/>
          <p:cNvSpPr/>
          <p:nvPr/>
        </p:nvSpPr>
        <p:spPr>
          <a:xfrm>
            <a:off x="777240" y="1965960"/>
            <a:ext cx="91440" cy="896112"/>
          </a:xfrm>
          <a:prstGeom prst="rect">
            <a:avLst/>
          </a:prstGeom>
          <a:solidFill>
            <a:srgbClr val="2E7D8A"/>
          </a:solidFill>
          <a:ln w="12700">
            <a:solidFill>
              <a:srgbClr val="2E7D8A"/>
            </a:solidFill>
            <a:prstDash val="solid"/>
          </a:ln>
        </p:spPr>
      </p:sp>
      <p:sp>
        <p:nvSpPr>
          <p:cNvPr id="6" name="Shape 4"/>
          <p:cNvSpPr/>
          <p:nvPr/>
        </p:nvSpPr>
        <p:spPr>
          <a:xfrm>
            <a:off x="1143000" y="2240280"/>
            <a:ext cx="347472" cy="347472"/>
          </a:xfrm>
          <a:prstGeom prst="ellipse">
            <a:avLst/>
          </a:prstGeom>
          <a:solidFill>
            <a:srgbClr val="2E7D8A"/>
          </a:solidFill>
          <a:ln/>
        </p:spPr>
      </p:sp>
      <p:sp>
        <p:nvSpPr>
          <p:cNvPr id="7" name="Text 5"/>
          <p:cNvSpPr txBox="1"/>
          <p:nvPr/>
        </p:nvSpPr>
        <p:spPr>
          <a:xfrm>
            <a:off x="1691640" y="2075688"/>
            <a:ext cx="3291840" cy="365760"/>
          </a:xfrm>
          <a:prstGeom prst="rect">
            <a:avLst/>
          </a:prstGeom>
          <a:noFill/>
          <a:ln/>
        </p:spPr>
        <p:txBody>
          <a:bodyPr wrap="square" lIns="0" tIns="0" rIns="0" bIns="0" rtlCol="0" anchor="ctr"/>
          <a:lstStyle/>
          <a:p>
            <a:pPr indent="0" marL="0">
              <a:buNone/>
            </a:pPr>
            <a:r>
              <a:rPr lang="en-US" sz="1700" b="1" dirty="0">
                <a:solidFill>
                  <a:srgbClr val="0E2E35"/>
                </a:solidFill>
                <a:latin typeface="Goudy Old Style" pitchFamily="34" charset="0"/>
                <a:ea typeface="Goudy Old Style" pitchFamily="34" charset="-122"/>
                <a:cs typeface="Goudy Old Style" pitchFamily="34" charset="-120"/>
              </a:rPr>
              <a:t>Height is not sight</a:t>
            </a:r>
            <a:endParaRPr lang="en-US" sz="1700" dirty="0"/>
          </a:p>
        </p:txBody>
      </p:sp>
      <p:sp>
        <p:nvSpPr>
          <p:cNvPr id="8" name="Text 6"/>
          <p:cNvSpPr txBox="1"/>
          <p:nvPr/>
        </p:nvSpPr>
        <p:spPr>
          <a:xfrm>
            <a:off x="5120640" y="2084832"/>
            <a:ext cx="6035040" cy="694944"/>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A drone must stay under 400 feet and in its pilot's sight. They are separate rules. A flight miles out to a call breaks the sight rule at any height.</a:t>
            </a:r>
            <a:endParaRPr lang="en-US" sz="1300" dirty="0"/>
          </a:p>
        </p:txBody>
      </p:sp>
      <p:sp>
        <p:nvSpPr>
          <p:cNvPr id="9" name="Shape 7"/>
          <p:cNvSpPr/>
          <p:nvPr/>
        </p:nvSpPr>
        <p:spPr>
          <a:xfrm>
            <a:off x="777240" y="2971800"/>
            <a:ext cx="10607040" cy="896112"/>
          </a:xfrm>
          <a:prstGeom prst="roundRect">
            <a:avLst>
              <a:gd name="adj" fmla="val 6122"/>
            </a:avLst>
          </a:prstGeom>
          <a:solidFill>
            <a:srgbClr val="F7EFDF"/>
          </a:solidFill>
          <a:ln w="12700">
            <a:solidFill>
              <a:srgbClr val="F7EFDF"/>
            </a:solidFill>
            <a:prstDash val="solid"/>
          </a:ln>
        </p:spPr>
      </p:sp>
      <p:sp>
        <p:nvSpPr>
          <p:cNvPr id="10" name="Shape 8"/>
          <p:cNvSpPr/>
          <p:nvPr/>
        </p:nvSpPr>
        <p:spPr>
          <a:xfrm>
            <a:off x="777240" y="2971800"/>
            <a:ext cx="91440" cy="896112"/>
          </a:xfrm>
          <a:prstGeom prst="rect">
            <a:avLst/>
          </a:prstGeom>
          <a:solidFill>
            <a:srgbClr val="C08A2E"/>
          </a:solidFill>
          <a:ln w="12700">
            <a:solidFill>
              <a:srgbClr val="C08A2E"/>
            </a:solidFill>
            <a:prstDash val="solid"/>
          </a:ln>
        </p:spPr>
      </p:sp>
      <p:sp>
        <p:nvSpPr>
          <p:cNvPr id="11" name="Shape 9"/>
          <p:cNvSpPr/>
          <p:nvPr/>
        </p:nvSpPr>
        <p:spPr>
          <a:xfrm>
            <a:off x="1143000" y="3246120"/>
            <a:ext cx="347472" cy="347472"/>
          </a:xfrm>
          <a:prstGeom prst="ellipse">
            <a:avLst/>
          </a:prstGeom>
          <a:solidFill>
            <a:srgbClr val="C08A2E"/>
          </a:solidFill>
          <a:ln/>
        </p:spPr>
      </p:sp>
      <p:sp>
        <p:nvSpPr>
          <p:cNvPr id="12" name="Text 10"/>
          <p:cNvSpPr txBox="1"/>
          <p:nvPr/>
        </p:nvSpPr>
        <p:spPr>
          <a:xfrm>
            <a:off x="1691640" y="3081528"/>
            <a:ext cx="3291840" cy="365760"/>
          </a:xfrm>
          <a:prstGeom prst="rect">
            <a:avLst/>
          </a:prstGeom>
          <a:noFill/>
          <a:ln/>
        </p:spPr>
        <p:txBody>
          <a:bodyPr wrap="square" lIns="0" tIns="0" rIns="0" bIns="0" rtlCol="0" anchor="ctr"/>
          <a:lstStyle/>
          <a:p>
            <a:pPr indent="0" marL="0">
              <a:buNone/>
            </a:pPr>
            <a:r>
              <a:rPr lang="en-US" sz="1700" b="1" dirty="0">
                <a:solidFill>
                  <a:srgbClr val="0E2E35"/>
                </a:solidFill>
                <a:latin typeface="Goudy Old Style" pitchFamily="34" charset="0"/>
                <a:ea typeface="Goudy Old Style" pitchFamily="34" charset="-122"/>
                <a:cs typeface="Goudy Old Style" pitchFamily="34" charset="-120"/>
              </a:rPr>
              <a:t>Low is how the waiver works</a:t>
            </a:r>
            <a:endParaRPr lang="en-US" sz="1700" dirty="0"/>
          </a:p>
        </p:txBody>
      </p:sp>
      <p:sp>
        <p:nvSpPr>
          <p:cNvPr id="13" name="Text 11"/>
          <p:cNvSpPr txBox="1"/>
          <p:nvPr/>
        </p:nvSpPr>
        <p:spPr>
          <a:xfrm>
            <a:off x="5120640" y="3090672"/>
            <a:ext cx="6035040" cy="694944"/>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The FAA's public safety waiver allows flights beyond sight at or below 200 feet, close to buildings and trees. Up to 400 feet takes approved gear that detects other aircraft.</a:t>
            </a:r>
            <a:endParaRPr lang="en-US" sz="1300" dirty="0"/>
          </a:p>
        </p:txBody>
      </p:sp>
      <p:sp>
        <p:nvSpPr>
          <p:cNvPr id="14" name="Shape 12"/>
          <p:cNvSpPr/>
          <p:nvPr/>
        </p:nvSpPr>
        <p:spPr>
          <a:xfrm>
            <a:off x="777240" y="3977640"/>
            <a:ext cx="10607040" cy="896112"/>
          </a:xfrm>
          <a:prstGeom prst="roundRect">
            <a:avLst>
              <a:gd name="adj" fmla="val 6122"/>
            </a:avLst>
          </a:prstGeom>
          <a:solidFill>
            <a:srgbClr val="FAEBE3"/>
          </a:solidFill>
          <a:ln w="12700">
            <a:solidFill>
              <a:srgbClr val="FAEBE3"/>
            </a:solidFill>
            <a:prstDash val="solid"/>
          </a:ln>
        </p:spPr>
      </p:sp>
      <p:sp>
        <p:nvSpPr>
          <p:cNvPr id="15" name="Shape 13"/>
          <p:cNvSpPr/>
          <p:nvPr/>
        </p:nvSpPr>
        <p:spPr>
          <a:xfrm>
            <a:off x="777240" y="3977640"/>
            <a:ext cx="91440" cy="896112"/>
          </a:xfrm>
          <a:prstGeom prst="rect">
            <a:avLst/>
          </a:prstGeom>
          <a:solidFill>
            <a:srgbClr val="C0562E"/>
          </a:solidFill>
          <a:ln w="12700">
            <a:solidFill>
              <a:srgbClr val="C0562E"/>
            </a:solidFill>
            <a:prstDash val="solid"/>
          </a:ln>
        </p:spPr>
      </p:sp>
      <p:sp>
        <p:nvSpPr>
          <p:cNvPr id="16" name="Shape 14"/>
          <p:cNvSpPr/>
          <p:nvPr/>
        </p:nvSpPr>
        <p:spPr>
          <a:xfrm>
            <a:off x="1143000" y="4251960"/>
            <a:ext cx="347472" cy="347472"/>
          </a:xfrm>
          <a:prstGeom prst="ellipse">
            <a:avLst/>
          </a:prstGeom>
          <a:solidFill>
            <a:srgbClr val="C0562E"/>
          </a:solidFill>
          <a:ln/>
        </p:spPr>
      </p:sp>
      <p:sp>
        <p:nvSpPr>
          <p:cNvPr id="17" name="Text 15"/>
          <p:cNvSpPr txBox="1"/>
          <p:nvPr/>
        </p:nvSpPr>
        <p:spPr>
          <a:xfrm>
            <a:off x="1691640" y="4087368"/>
            <a:ext cx="3291840" cy="365760"/>
          </a:xfrm>
          <a:prstGeom prst="rect">
            <a:avLst/>
          </a:prstGeom>
          <a:noFill/>
          <a:ln/>
        </p:spPr>
        <p:txBody>
          <a:bodyPr wrap="square" lIns="0" tIns="0" rIns="0" bIns="0" rtlCol="0" anchor="ctr"/>
          <a:lstStyle/>
          <a:p>
            <a:pPr indent="0" marL="0">
              <a:buNone/>
            </a:pPr>
            <a:r>
              <a:rPr lang="en-US" sz="1700" b="1" dirty="0">
                <a:solidFill>
                  <a:srgbClr val="0E2E35"/>
                </a:solidFill>
                <a:latin typeface="Goudy Old Style" pitchFamily="34" charset="0"/>
                <a:ea typeface="Goudy Old Style" pitchFamily="34" charset="-122"/>
                <a:cs typeface="Goudy Old Style" pitchFamily="34" charset="-120"/>
              </a:rPr>
              <a:t>The airport's airspace</a:t>
            </a:r>
            <a:endParaRPr lang="en-US" sz="1700" dirty="0"/>
          </a:p>
        </p:txBody>
      </p:sp>
      <p:sp>
        <p:nvSpPr>
          <p:cNvPr id="18" name="Text 16"/>
          <p:cNvSpPr txBox="1"/>
          <p:nvPr/>
        </p:nvSpPr>
        <p:spPr>
          <a:xfrm>
            <a:off x="5120640" y="4096512"/>
            <a:ext cx="6035040" cy="694944"/>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Scholes airport's controlled airspace reaches 4.1 miles out, 6 a.m. to 6 p.m. It covers about 60 percent of the parcels the new aircraft reaches, from about 31st Street west. Flights there need FAA approval.</a:t>
            </a:r>
            <a:endParaRPr lang="en-US" sz="1300" dirty="0"/>
          </a:p>
        </p:txBody>
      </p:sp>
      <p:sp>
        <p:nvSpPr>
          <p:cNvPr id="19" name="Shape 17"/>
          <p:cNvSpPr/>
          <p:nvPr/>
        </p:nvSpPr>
        <p:spPr>
          <a:xfrm>
            <a:off x="777240" y="4983480"/>
            <a:ext cx="10607040" cy="896112"/>
          </a:xfrm>
          <a:prstGeom prst="roundRect">
            <a:avLst>
              <a:gd name="adj" fmla="val 6122"/>
            </a:avLst>
          </a:prstGeom>
          <a:solidFill>
            <a:srgbClr val="E4EFF0"/>
          </a:solidFill>
          <a:ln w="12700">
            <a:solidFill>
              <a:srgbClr val="E4EFF0"/>
            </a:solidFill>
            <a:prstDash val="solid"/>
          </a:ln>
        </p:spPr>
      </p:sp>
      <p:sp>
        <p:nvSpPr>
          <p:cNvPr id="20" name="Shape 18"/>
          <p:cNvSpPr/>
          <p:nvPr/>
        </p:nvSpPr>
        <p:spPr>
          <a:xfrm>
            <a:off x="777240" y="4983480"/>
            <a:ext cx="91440" cy="896112"/>
          </a:xfrm>
          <a:prstGeom prst="rect">
            <a:avLst/>
          </a:prstGeom>
          <a:solidFill>
            <a:srgbClr val="2E7D8A"/>
          </a:solidFill>
          <a:ln w="12700">
            <a:solidFill>
              <a:srgbClr val="2E7D8A"/>
            </a:solidFill>
            <a:prstDash val="solid"/>
          </a:ln>
        </p:spPr>
      </p:sp>
      <p:sp>
        <p:nvSpPr>
          <p:cNvPr id="21" name="Shape 19"/>
          <p:cNvSpPr/>
          <p:nvPr/>
        </p:nvSpPr>
        <p:spPr>
          <a:xfrm>
            <a:off x="1143000" y="5257800"/>
            <a:ext cx="347472" cy="347472"/>
          </a:xfrm>
          <a:prstGeom prst="ellipse">
            <a:avLst/>
          </a:prstGeom>
          <a:solidFill>
            <a:srgbClr val="2E7D8A"/>
          </a:solidFill>
          <a:ln/>
        </p:spPr>
      </p:sp>
      <p:sp>
        <p:nvSpPr>
          <p:cNvPr id="22" name="Text 20"/>
          <p:cNvSpPr txBox="1"/>
          <p:nvPr/>
        </p:nvSpPr>
        <p:spPr>
          <a:xfrm>
            <a:off x="1691640" y="5093208"/>
            <a:ext cx="3291840" cy="365760"/>
          </a:xfrm>
          <a:prstGeom prst="rect">
            <a:avLst/>
          </a:prstGeom>
          <a:noFill/>
          <a:ln/>
        </p:spPr>
        <p:txBody>
          <a:bodyPr wrap="square" lIns="0" tIns="0" rIns="0" bIns="0" rtlCol="0" anchor="ctr"/>
          <a:lstStyle/>
          <a:p>
            <a:pPr indent="0" marL="0">
              <a:buNone/>
            </a:pPr>
            <a:r>
              <a:rPr lang="en-US" sz="1700" b="1" dirty="0">
                <a:solidFill>
                  <a:srgbClr val="0E2E35"/>
                </a:solidFill>
                <a:latin typeface="Goudy Old Style" pitchFamily="34" charset="0"/>
                <a:ea typeface="Goudy Old Style" pitchFamily="34" charset="-122"/>
                <a:cs typeface="Goudy Old Style" pitchFamily="34" charset="-120"/>
              </a:rPr>
              <a:t>Crowds and darkness</a:t>
            </a:r>
            <a:endParaRPr lang="en-US" sz="1700" dirty="0"/>
          </a:p>
        </p:txBody>
      </p:sp>
      <p:sp>
        <p:nvSpPr>
          <p:cNvPr id="23" name="Text 21"/>
          <p:cNvSpPr txBox="1"/>
          <p:nvPr/>
        </p:nvSpPr>
        <p:spPr>
          <a:xfrm>
            <a:off x="5120640" y="5102352"/>
            <a:ext cx="6035040" cy="694944"/>
          </a:xfrm>
          <a:prstGeom prst="rect">
            <a:avLst/>
          </a:prstGeom>
          <a:noFill/>
          <a:ln/>
        </p:spPr>
        <p:txBody>
          <a:bodyPr wrap="square" lIns="0" tIns="0" rIns="0" bIns="0" rtlCol="0" anchor="ctr"/>
          <a:lstStyle/>
          <a:p>
            <a:pPr indent="0" marL="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Flying over crowds at the terminals or Stewart Beach needs an approved aircraft type, prop guards or a parachute, except to save a life. Night flights are allowed with lighting and training.</a:t>
            </a:r>
            <a:endParaRPr lang="en-US" sz="1300" dirty="0"/>
          </a:p>
        </p:txBody>
      </p:sp>
      <p:sp>
        <p:nvSpPr>
          <p:cNvPr id="24" name="Text 22"/>
          <p:cNvSpPr txBox="1"/>
          <p:nvPr/>
        </p:nvSpPr>
        <p:spPr>
          <a:xfrm>
            <a:off x="777240" y="6053328"/>
            <a:ext cx="10607040" cy="384048"/>
          </a:xfrm>
          <a:prstGeom prst="rect">
            <a:avLst/>
          </a:prstGeom>
          <a:noFill/>
          <a:ln/>
        </p:spPr>
        <p:txBody>
          <a:bodyPr wrap="square" lIns="0" tIns="0" rIns="0" bIns="0" rtlCol="0" anchor="ctr"/>
          <a:lstStyle/>
          <a:p>
            <a:pPr indent="0" marL="0">
              <a:lnSpc>
                <a:spcPct val="115000"/>
              </a:lnSpc>
              <a:buNone/>
            </a:pPr>
            <a:r>
              <a:rPr lang="en-US" sz="1000" i="1" dirty="0" u="none">
                <a:solidFill>
                  <a:srgbClr val="8A9A9E"/>
                </a:solidFill>
                <a:latin typeface="Goudy Old Style" pitchFamily="34" charset="0"/>
                <a:ea typeface="Goudy Old Style" pitchFamily="34" charset="-122"/>
                <a:cs typeface="Goudy Old Style" pitchFamily="34" charset="-120"/>
              </a:rPr>
              <a:t>14 CFR 107.29, 107.31, 107.39, 107.41 and 107.51; FAA public safety Part 91 BVLOS waiver checklists, 200-foot and detect-and-avoid, 2025; Galveston Class D, Federal Register Doc. 05-23847, December 9, 2005; tower hours per FAA airport data. Overlap computed from appraisal district parcels.</a:t>
            </a:r>
            <a:endParaRPr lang="en-US" sz="1000" dirty="0"/>
          </a:p>
        </p:txBody>
      </p:sp>
      <p:sp>
        <p:nvSpPr>
          <p:cNvPr id="25" name="Concept stamp"/>
          <p:cNvSpPr txBox="1"/>
          <p:nvPr/>
        </p:nvSpPr>
        <p:spPr>
          <a:xfrm>
            <a:off x="4434840" y="6583680"/>
            <a:ext cx="6949440" cy="201168"/>
          </a:xfrm>
          <a:prstGeom prst="rect">
            <a:avLst/>
          </a:prstGeom>
          <a:noFill/>
        </p:spPr>
        <p:txBody>
          <a:bodyPr wrap="square" lIns="0" rIns="0" tIns="0" bIns="0">
            <a:spAutoFit/>
          </a:bodyPr>
          <a:lstStyle/>
          <a:p>
            <a:pPr algn="r"/>
            <a:r>
              <a:rPr sz="800" i="0">
                <a:solidFill>
                  <a:srgbClr val="9AA5AB"/>
                </a:solidFill>
                <a:latin typeface="Goudy Old Style"/>
              </a:rPr>
              <a:t>© 2026 Raymond Arce  ·  Concept first published September 5, 2025  ·  This version October 2, 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Raymond Arce for Galveston City Council, District 3</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Rapid Response</dc:title>
  <dc:subject>PptxGenJS Presentation</dc:subject>
  <dc:creator>Raymond Arce</dc:creator>
  <cp:lastModifiedBy>Raymond Arce</cp:lastModifiedBy>
  <cp:revision>1</cp:revision>
  <dcterms:created xsi:type="dcterms:W3CDTF">2026-09-05T19:59:14Z</dcterms:created>
  <dcterms:modified xsi:type="dcterms:W3CDTF">2026-09-05T19:59:14Z</dcterms:modified>
</cp:coreProperties>
</file>